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0"/>
  </p:notesMasterIdLst>
  <p:sldIdLst>
    <p:sldId id="282" r:id="rId2"/>
    <p:sldId id="747" r:id="rId3"/>
    <p:sldId id="752" r:id="rId4"/>
    <p:sldId id="691" r:id="rId5"/>
    <p:sldId id="692" r:id="rId6"/>
    <p:sldId id="753" r:id="rId7"/>
    <p:sldId id="757" r:id="rId8"/>
    <p:sldId id="756" r:id="rId9"/>
    <p:sldId id="758" r:id="rId10"/>
    <p:sldId id="759" r:id="rId11"/>
    <p:sldId id="696" r:id="rId12"/>
    <p:sldId id="741" r:id="rId13"/>
    <p:sldId id="760" r:id="rId14"/>
    <p:sldId id="762" r:id="rId15"/>
    <p:sldId id="765" r:id="rId16"/>
    <p:sldId id="764" r:id="rId17"/>
    <p:sldId id="702" r:id="rId18"/>
    <p:sldId id="744" r:id="rId19"/>
    <p:sldId id="717" r:id="rId20"/>
    <p:sldId id="706" r:id="rId21"/>
    <p:sldId id="707" r:id="rId22"/>
    <p:sldId id="708" r:id="rId23"/>
    <p:sldId id="709" r:id="rId24"/>
    <p:sldId id="716" r:id="rId25"/>
    <p:sldId id="721" r:id="rId26"/>
    <p:sldId id="722" r:id="rId27"/>
    <p:sldId id="726" r:id="rId28"/>
    <p:sldId id="746" r:id="rId29"/>
    <p:sldId id="727" r:id="rId30"/>
    <p:sldId id="728" r:id="rId31"/>
    <p:sldId id="740" r:id="rId32"/>
    <p:sldId id="731" r:id="rId33"/>
    <p:sldId id="733" r:id="rId34"/>
    <p:sldId id="745" r:id="rId35"/>
    <p:sldId id="730" r:id="rId36"/>
    <p:sldId id="688" r:id="rId37"/>
    <p:sldId id="689" r:id="rId38"/>
    <p:sldId id="640" r:id="rId39"/>
  </p:sldIdLst>
  <p:sldSz cx="9144000" cy="6858000" type="screen4x3"/>
  <p:notesSz cx="6797675" cy="9928225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bg1"/>
        </a:solidFill>
        <a:latin typeface="Arial" charset="0"/>
        <a:ea typeface="宋体" pitchFamily="2" charset="-122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FF00"/>
    <a:srgbClr val="99FF99"/>
    <a:srgbClr val="CC0000"/>
    <a:srgbClr val="EE3224"/>
    <a:srgbClr val="FFFFFF"/>
    <a:srgbClr val="887E6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6" autoAdjust="0"/>
    <p:restoredTop sz="96047" autoAdjust="0"/>
  </p:normalViewPr>
  <p:slideViewPr>
    <p:cSldViewPr>
      <p:cViewPr>
        <p:scale>
          <a:sx n="80" d="100"/>
          <a:sy n="80" d="100"/>
        </p:scale>
        <p:origin x="-107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85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CE259E-A262-4B6C-910B-09AFFA44DCA4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38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  <a:cs typeface="Arial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6185954-078F-4D43-8522-D240FA303FF6}" type="slidenum">
              <a:rPr lang="en-AU" altLang="zh-CN" sz="1200">
                <a:solidFill>
                  <a:schemeClr val="tx1"/>
                </a:solidFill>
              </a:rPr>
              <a:pPr eaLnBrk="1" hangingPunct="1"/>
              <a:t>1</a:t>
            </a:fld>
            <a:endParaRPr lang="en-AU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19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29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E80A9C3A-806D-4F5A-8F0B-16C7FEFA88A2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35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 txBox="1">
            <a:spLocks noGrp="1"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chemeClr val="tx1"/>
                </a:solidFill>
              </a:rPr>
              <a:t>of 36</a:t>
            </a: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5BC65D7D-67CB-42D2-AC92-CAD2F0ABA9E5}" type="slidenum">
              <a:rPr lang="en-US" altLang="zh-CN" sz="1200">
                <a:solidFill>
                  <a:schemeClr val="tx1"/>
                </a:solidFill>
              </a:rPr>
              <a:pPr algn="r" eaLnBrk="1" hangingPunct="1"/>
              <a:t>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zh-CN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2625" y="1557338"/>
            <a:ext cx="6553200" cy="1295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357563"/>
            <a:ext cx="5859463" cy="503237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9310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108EB4-D92A-41E9-A126-5A49BE45769C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1832588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638"/>
            <a:ext cx="2057400" cy="589121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912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241535-3DBC-46E9-BB58-2C34B5BA3A94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5024217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300163"/>
            <a:ext cx="4038600" cy="235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808413"/>
            <a:ext cx="4038600" cy="2357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86C74-F6D7-454D-82B4-A923025343FB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0218534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274638"/>
            <a:ext cx="8229600" cy="5891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B6C1B2-11E3-4209-AF4F-C6BD5A785B10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1580758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0163"/>
            <a:ext cx="8229600" cy="486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CE6ED6-1DDF-437E-8927-D7D09A4C523E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598771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EBC70-CA8A-420C-AB53-E05264795F52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975997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300163"/>
            <a:ext cx="4038600" cy="23558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808413"/>
            <a:ext cx="4038600" cy="235743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9F32A5-7431-45EB-B525-6B8E2E81163E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63141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089252-8E4C-4555-8027-58AB5C75AB38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712903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58FEFC-04F7-4454-BDBD-567728D39C08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3609792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00163"/>
            <a:ext cx="4038600" cy="4865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EB77-C372-4403-B4BA-13CA781BA78A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8496386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9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A6C25A-F6FB-4CDC-A170-E459E37D2204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44875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9223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E7F5B0-D9F1-435F-A9CF-60B948AD02D2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54339984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1C866F-277B-44F8-9B5B-F4B482344BB5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9264905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D325D1-4E4F-41C6-9C14-B308195585A7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202020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A787E0-428E-48A5-99AD-587DBCC0ECCA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622828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core foote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00163"/>
            <a:ext cx="82296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AU" altLang="zh-CN"/>
              <a:t>RMIT University©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1438" y="6575425"/>
            <a:ext cx="3832225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1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AU"/>
              <a:t>SAMME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491FE779-2FC6-4FDD-BACA-557FBCD5AE2D}" type="slidenum">
              <a:rPr lang="en-AU" altLang="zh-CN"/>
              <a:pPr/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  <p:sldLayoutId id="2147484503" r:id="rId12"/>
    <p:sldLayoutId id="2147484504" r:id="rId13"/>
    <p:sldLayoutId id="2147484505" r:id="rId14"/>
    <p:sldLayoutId id="2147484506" r:id="rId15"/>
    <p:sldLayoutId id="2147484507" r:id="rId16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>
          <a:solidFill>
            <a:srgbClr val="EE3224"/>
          </a:solidFill>
          <a:latin typeface="Arial" pitchFamily="34" charset="0"/>
          <a:cs typeface="Arial" pitchFamily="34" charset="0"/>
        </a:defRPr>
      </a:lvl9pPr>
    </p:titleStyle>
    <p:bodyStyle>
      <a:lvl1pPr marL="180975" indent="-180975" algn="l" rtl="0" eaLnBrk="0" fontAlgn="base" hangingPunct="0">
        <a:spcBef>
          <a:spcPct val="50000"/>
        </a:spcBef>
        <a:spcAft>
          <a:spcPct val="0"/>
        </a:spcAft>
        <a:buClr>
          <a:srgbClr val="887E6E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95338" indent="-161925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400">
          <a:solidFill>
            <a:schemeClr val="tx1"/>
          </a:solidFill>
          <a:latin typeface="+mn-lt"/>
          <a:cs typeface="+mn-cs"/>
        </a:defRPr>
      </a:lvl3pPr>
      <a:lvl4pPr marL="1090613" indent="-166688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390650" indent="-171450" algn="l" rtl="0" eaLnBrk="0" fontAlgn="base" hangingPunct="0">
        <a:spcBef>
          <a:spcPct val="25000"/>
        </a:spcBef>
        <a:spcAft>
          <a:spcPct val="0"/>
        </a:spcAft>
        <a:buClr>
          <a:srgbClr val="887E6E"/>
        </a:buClr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5pPr>
      <a:lvl6pPr marL="18478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pitchFamily="34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3050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pitchFamily="34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7622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pitchFamily="34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219450" indent="-171450" algn="l" rtl="0" fontAlgn="base">
        <a:spcBef>
          <a:spcPct val="25000"/>
        </a:spcBef>
        <a:spcAft>
          <a:spcPct val="0"/>
        </a:spcAft>
        <a:buClr>
          <a:srgbClr val="887E6E"/>
        </a:buClr>
        <a:buFont typeface="Arial" pitchFamily="34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 blood cell_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400046"/>
            <a:ext cx="1893125" cy="145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143000" y="792162"/>
            <a:ext cx="7010400" cy="2667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 altLang="zh-CN" b="1" dirty="0" smtClean="0">
                <a:ea typeface="宋体" pitchFamily="2" charset="-122"/>
              </a:rPr>
              <a:t>Developing A Hemodynamic Model for Improving Surgical Treatment of Vascular Disease</a:t>
            </a: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219200" y="3655367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AU" sz="2400" b="1" dirty="0" err="1" smtClean="0">
                <a:latin typeface="+mn-lt"/>
              </a:rPr>
              <a:t>Jingliang</a:t>
            </a:r>
            <a:r>
              <a:rPr lang="en-AU" sz="2400" b="1" dirty="0" smtClean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Dong</a:t>
            </a:r>
            <a:endParaRPr lang="en-AU" sz="2400" dirty="0">
              <a:latin typeface="+mn-lt"/>
            </a:endParaRPr>
          </a:p>
        </p:txBody>
      </p:sp>
      <p:sp>
        <p:nvSpPr>
          <p:cNvPr id="3079" name="TextBox 13"/>
          <p:cNvSpPr txBox="1">
            <a:spLocks noChangeArrowheads="1"/>
          </p:cNvSpPr>
          <p:nvPr/>
        </p:nvSpPr>
        <p:spPr bwMode="auto">
          <a:xfrm>
            <a:off x="1219200" y="4125267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AU" sz="2400" dirty="0" smtClean="0">
                <a:latin typeface="+mn-lt"/>
              </a:rPr>
              <a:t>Primary </a:t>
            </a:r>
            <a:r>
              <a:rPr lang="en-AU" sz="2400" dirty="0">
                <a:latin typeface="+mn-lt"/>
              </a:rPr>
              <a:t>supervisor: Prof </a:t>
            </a:r>
            <a:r>
              <a:rPr lang="en-AU" sz="2400" dirty="0" err="1">
                <a:latin typeface="+mn-lt"/>
              </a:rPr>
              <a:t>Jiyuan</a:t>
            </a:r>
            <a:r>
              <a:rPr lang="en-AU" sz="2400" dirty="0">
                <a:latin typeface="+mn-lt"/>
              </a:rPr>
              <a:t> </a:t>
            </a:r>
            <a:r>
              <a:rPr lang="en-AU" sz="2400" dirty="0" err="1">
                <a:latin typeface="+mn-lt"/>
              </a:rPr>
              <a:t>Tu</a:t>
            </a:r>
            <a:endParaRPr lang="en-AU" sz="2400" dirty="0">
              <a:latin typeface="+mn-lt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1214414" y="4572008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AU" sz="2400" dirty="0" smtClean="0">
                <a:latin typeface="+mn-lt"/>
              </a:rPr>
              <a:t>Secondary </a:t>
            </a:r>
            <a:r>
              <a:rPr lang="en-AU" sz="2400" dirty="0">
                <a:latin typeface="+mn-lt"/>
              </a:rPr>
              <a:t>supervisor: </a:t>
            </a:r>
            <a:r>
              <a:rPr lang="en-AU" sz="2400" dirty="0" smtClean="0">
                <a:latin typeface="+mn-lt"/>
              </a:rPr>
              <a:t>Dr </a:t>
            </a:r>
            <a:r>
              <a:rPr lang="en-AU" sz="2400" dirty="0" err="1" smtClean="0">
                <a:latin typeface="+mn-lt"/>
              </a:rPr>
              <a:t>Kiao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Inthavong</a:t>
            </a:r>
            <a:endParaRPr lang="en-AU" sz="2400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3000" dirty="0" smtClean="0">
                <a:solidFill>
                  <a:srgbClr val="FF0000"/>
                </a:solidFill>
              </a:rPr>
              <a:t>Research questions</a:t>
            </a:r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10</a:t>
            </a:fld>
            <a:endParaRPr lang="en-AU" altLang="zh-CN" sz="1100"/>
          </a:p>
        </p:txBody>
      </p:sp>
      <p:sp>
        <p:nvSpPr>
          <p:cNvPr id="15" name="TextBox 14"/>
          <p:cNvSpPr txBox="1"/>
          <p:nvPr/>
        </p:nvSpPr>
        <p:spPr>
          <a:xfrm>
            <a:off x="0" y="636000"/>
            <a:ext cx="90364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AU" sz="2400" dirty="0" smtClean="0">
                <a:solidFill>
                  <a:srgbClr val="3333FF"/>
                </a:solidFill>
              </a:rPr>
              <a:t>Computational </a:t>
            </a:r>
            <a:r>
              <a:rPr lang="en-AU" sz="2400" dirty="0" err="1" smtClean="0">
                <a:solidFill>
                  <a:srgbClr val="3333FF"/>
                </a:solidFill>
              </a:rPr>
              <a:t>hemodynamics</a:t>
            </a:r>
            <a:r>
              <a:rPr lang="en-AU" sz="2400" dirty="0" smtClean="0">
                <a:solidFill>
                  <a:srgbClr val="3333FF"/>
                </a:solidFill>
              </a:rPr>
              <a:t> using </a:t>
            </a:r>
            <a:r>
              <a:rPr lang="en-AU" sz="2400" dirty="0" err="1" smtClean="0">
                <a:solidFill>
                  <a:srgbClr val="3333FF"/>
                </a:solidFill>
              </a:rPr>
              <a:t>CFD</a:t>
            </a:r>
            <a:r>
              <a:rPr lang="en-AU" sz="2400" dirty="0" smtClean="0">
                <a:solidFill>
                  <a:srgbClr val="3333FF"/>
                </a:solidFill>
              </a:rPr>
              <a:t>:</a:t>
            </a:r>
            <a:endParaRPr lang="en-AU" sz="2400" dirty="0" smtClean="0">
              <a:solidFill>
                <a:srgbClr val="3333FF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How to utilize CT or MR images acquired from diseased artery samples to conduct CFD studies when the patient-specific inlet and outlet blood flow data is not available?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How </a:t>
            </a:r>
            <a:r>
              <a:rPr lang="en-AU" sz="2000" dirty="0" smtClean="0">
                <a:solidFill>
                  <a:srgbClr val="0070C0"/>
                </a:solidFill>
              </a:rPr>
              <a:t>to make the CFD results to be more meaningful?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Besides </a:t>
            </a:r>
            <a:r>
              <a:rPr lang="en-AU" sz="2000" dirty="0" smtClean="0">
                <a:solidFill>
                  <a:srgbClr val="0070C0"/>
                </a:solidFill>
              </a:rPr>
              <a:t>with the hemodynamic forces, effects of the local mechanical force on the initiation of stenosis need to be studied. </a:t>
            </a:r>
          </a:p>
          <a:p>
            <a:r>
              <a:rPr lang="en-AU" sz="2000" dirty="0" smtClean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87547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11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72" y="2514600"/>
            <a:ext cx="9142228" cy="119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600" dirty="0" smtClean="0">
                <a:solidFill>
                  <a:schemeClr val="accent2"/>
                </a:solidFill>
              </a:rPr>
              <a:t>Part 1: CFD model validation with PIV</a:t>
            </a:r>
            <a:endParaRPr lang="en-AU" altLang="zh-CN" sz="3600" baseline="30000" dirty="0" smtClean="0">
              <a:solidFill>
                <a:schemeClr val="accent2"/>
              </a:solidFill>
            </a:endParaRPr>
          </a:p>
          <a:p>
            <a:pPr eaLnBrk="1" fontAlgn="b" hangingPunct="1"/>
            <a:r>
              <a:rPr lang="en-AU" altLang="zh-CN" sz="3600" dirty="0">
                <a:solidFill>
                  <a:schemeClr val="accent2"/>
                </a:solidFill>
              </a:rPr>
              <a:t>	</a:t>
            </a:r>
            <a:r>
              <a:rPr lang="en-AU" altLang="zh-CN" sz="3600" dirty="0" smtClean="0">
                <a:solidFill>
                  <a:schemeClr val="accent2"/>
                </a:solidFill>
              </a:rPr>
              <a:t>	</a:t>
            </a:r>
            <a:endParaRPr lang="en-AU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577572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12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CFD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 validation with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PIV</a:t>
            </a:r>
            <a:r>
              <a:rPr lang="en-AU" altLang="zh-CN" sz="2800" dirty="0" smtClean="0">
                <a:solidFill>
                  <a:schemeClr val="accent2"/>
                </a:solidFill>
              </a:rPr>
              <a:t> </a:t>
            </a:r>
            <a:endParaRPr lang="en-AU" altLang="zh-CN" sz="3000" dirty="0"/>
          </a:p>
        </p:txBody>
      </p:sp>
      <p:sp>
        <p:nvSpPr>
          <p:cNvPr id="13" name="Rectangle 12"/>
          <p:cNvSpPr/>
          <p:nvPr/>
        </p:nvSpPr>
        <p:spPr>
          <a:xfrm>
            <a:off x="444500" y="3855845"/>
            <a:ext cx="8620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Averaged human tuning-fork shaped carotid bifurcation (TF-AHCB) is used as a benchmark for comparison.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1104" y="4791299"/>
            <a:ext cx="8468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Both numerical and </a:t>
            </a:r>
            <a:r>
              <a:rPr lang="en-AU" sz="2000" dirty="0">
                <a:solidFill>
                  <a:srgbClr val="0070C0"/>
                </a:solidFill>
              </a:rPr>
              <a:t>experimental</a:t>
            </a:r>
            <a:r>
              <a:rPr lang="en-AU" sz="2000" baseline="30000" dirty="0">
                <a:solidFill>
                  <a:srgbClr val="0070C0"/>
                </a:solidFill>
              </a:rPr>
              <a:t>[1] </a:t>
            </a:r>
            <a:r>
              <a:rPr lang="en-AU" sz="2000" dirty="0">
                <a:solidFill>
                  <a:srgbClr val="0070C0"/>
                </a:solidFill>
              </a:rPr>
              <a:t> </a:t>
            </a:r>
            <a:r>
              <a:rPr lang="en-AU" sz="2000" dirty="0" smtClean="0">
                <a:solidFill>
                  <a:srgbClr val="0070C0"/>
                </a:solidFill>
              </a:rPr>
              <a:t>studies used steady flow rate at Re = 400 and Re = 800.</a:t>
            </a:r>
            <a:endParaRPr lang="en-AU" sz="2000" i="1" dirty="0" smtClean="0">
              <a:solidFill>
                <a:srgbClr val="0070C0"/>
              </a:solidFill>
            </a:endParaRPr>
          </a:p>
        </p:txBody>
      </p:sp>
      <p:pic>
        <p:nvPicPr>
          <p:cNvPr id="16" name="图片 4" descr="Geometry of idealized carotid bifurcation model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040" y="838200"/>
            <a:ext cx="2992120" cy="2851785"/>
          </a:xfrm>
          <a:prstGeom prst="rect">
            <a:avLst/>
          </a:prstGeom>
        </p:spPr>
      </p:pic>
      <p:pic>
        <p:nvPicPr>
          <p:cNvPr id="10243" name="Picture 3" descr="C:\scratch\Dong_PhD Research\Transitional flow modelling with PIV\Figures\Figure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04242" y="374368"/>
            <a:ext cx="2837567" cy="376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44500" y="5814536"/>
            <a:ext cx="8394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aseline="30000" dirty="0" smtClean="0">
                <a:solidFill>
                  <a:srgbClr val="0070C0"/>
                </a:solidFill>
              </a:rPr>
              <a:t>[1] </a:t>
            </a:r>
            <a:r>
              <a:rPr lang="en-AU" sz="1400" dirty="0" err="1" smtClean="0">
                <a:solidFill>
                  <a:srgbClr val="0070C0"/>
                </a:solidFill>
              </a:rPr>
              <a:t>Buchmann</a:t>
            </a:r>
            <a:r>
              <a:rPr lang="en-AU" sz="1400" dirty="0" smtClean="0">
                <a:solidFill>
                  <a:srgbClr val="0070C0"/>
                </a:solidFill>
              </a:rPr>
              <a:t> NA, et al., J. </a:t>
            </a:r>
            <a:r>
              <a:rPr lang="en-AU" sz="1400" dirty="0" err="1" smtClean="0">
                <a:solidFill>
                  <a:srgbClr val="0070C0"/>
                </a:solidFill>
              </a:rPr>
              <a:t>Biomech</a:t>
            </a:r>
            <a:r>
              <a:rPr lang="en-AU" sz="1400" dirty="0" smtClean="0">
                <a:solidFill>
                  <a:srgbClr val="0070C0"/>
                </a:solidFill>
              </a:rPr>
              <a:t>. Sci. Eng., 5 </a:t>
            </a:r>
            <a:r>
              <a:rPr lang="en-AU" sz="1400" dirty="0">
                <a:solidFill>
                  <a:srgbClr val="0070C0"/>
                </a:solidFill>
              </a:rPr>
              <a:t>(</a:t>
            </a:r>
            <a:r>
              <a:rPr lang="en-AU" sz="1400" dirty="0" smtClean="0">
                <a:solidFill>
                  <a:srgbClr val="0070C0"/>
                </a:solidFill>
              </a:rPr>
              <a:t>2010):421-435</a:t>
            </a:r>
            <a:endParaRPr lang="en-AU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13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CFD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 validation with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PIV</a:t>
            </a:r>
            <a:r>
              <a:rPr lang="en-AU" altLang="zh-CN" sz="2800" dirty="0" smtClean="0">
                <a:solidFill>
                  <a:schemeClr val="accent2"/>
                </a:solidFill>
              </a:rPr>
              <a:t> </a:t>
            </a:r>
            <a:endParaRPr lang="en-AU" altLang="zh-CN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36000"/>
            <a:ext cx="9036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flow division between the internal carotid artery branch (ICA) and the external carotid artery branch (ECA) is  assumed to be constant 7:3.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blood flow is assumed to be Newtonian fluid, since the carotid artery is in relatively large size, and blood cells can hardly be deformed by the flow velocity.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fluid domain was meshed into structure mesh elements – Hexahedral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transition SST model was used to capture the transitional flow downstream of the stenosis site.</a:t>
            </a:r>
          </a:p>
          <a:p>
            <a:r>
              <a:rPr lang="en-AU" sz="2000" dirty="0" smtClean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44857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14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CFD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 validation with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PIV</a:t>
            </a:r>
            <a:r>
              <a:rPr lang="en-AU" altLang="zh-CN" sz="2800" dirty="0" smtClean="0">
                <a:solidFill>
                  <a:schemeClr val="accent2"/>
                </a:solidFill>
              </a:rPr>
              <a:t> </a:t>
            </a:r>
            <a:endParaRPr lang="en-AU" altLang="zh-CN" sz="3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1" y="1052736"/>
            <a:ext cx="8608718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410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\\ntapprdfs01n02.rmit.internal\sh0\S3289470\Downloads\800_ICAout_Valid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484784"/>
            <a:ext cx="7158941" cy="430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15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CFD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 validation with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PIV</a:t>
            </a:r>
            <a:r>
              <a:rPr lang="en-AU" altLang="zh-CN" sz="2800" dirty="0" smtClean="0">
                <a:solidFill>
                  <a:schemeClr val="accent2"/>
                </a:solidFill>
              </a:rPr>
              <a:t> </a:t>
            </a:r>
            <a:endParaRPr lang="en-AU" altLang="zh-CN" sz="3000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937342" y="1532906"/>
            <a:ext cx="1281516" cy="3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1600" dirty="0" smtClean="0">
                <a:solidFill>
                  <a:schemeClr val="accent2"/>
                </a:solidFill>
              </a:rPr>
              <a:t>Re = 800</a:t>
            </a:r>
            <a:endParaRPr lang="en-AU" altLang="zh-CN" sz="1600" dirty="0"/>
          </a:p>
        </p:txBody>
      </p:sp>
      <p:pic>
        <p:nvPicPr>
          <p:cNvPr id="2051" name="Picture 3" descr="\\ntapprdfs01n02.rmit.internal\sh0\S3289470\Configuration\Desktop\Untitled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678" y="1864941"/>
            <a:ext cx="944563" cy="18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3227387" y="5013176"/>
            <a:ext cx="336501" cy="50405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770090" y="5041362"/>
            <a:ext cx="336501" cy="50405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09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47" y="764704"/>
            <a:ext cx="53054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16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CFD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 validation with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PIV</a:t>
            </a:r>
            <a:r>
              <a:rPr lang="en-AU" altLang="zh-CN" sz="2800" dirty="0" smtClean="0">
                <a:solidFill>
                  <a:schemeClr val="accent2"/>
                </a:solidFill>
              </a:rPr>
              <a:t> </a:t>
            </a:r>
            <a:endParaRPr lang="en-AU" altLang="zh-CN" sz="3000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7106908" y="3128061"/>
            <a:ext cx="1281516" cy="3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1600" dirty="0" smtClean="0">
                <a:solidFill>
                  <a:schemeClr val="accent2"/>
                </a:solidFill>
              </a:rPr>
              <a:t>Re = 800</a:t>
            </a:r>
            <a:endParaRPr lang="en-AU" altLang="zh-CN" sz="1600" dirty="0"/>
          </a:p>
        </p:txBody>
      </p:sp>
      <p:sp>
        <p:nvSpPr>
          <p:cNvPr id="15" name="Freeform 14"/>
          <p:cNvSpPr/>
          <p:nvPr/>
        </p:nvSpPr>
        <p:spPr>
          <a:xfrm>
            <a:off x="3419872" y="997273"/>
            <a:ext cx="3297740" cy="4536504"/>
          </a:xfrm>
          <a:custGeom>
            <a:avLst/>
            <a:gdLst>
              <a:gd name="connsiteX0" fmla="*/ 0 w 2760292"/>
              <a:gd name="connsiteY0" fmla="*/ 2851496 h 2932147"/>
              <a:gd name="connsiteX1" fmla="*/ 102550 w 2760292"/>
              <a:gd name="connsiteY1" fmla="*/ 2372931 h 2932147"/>
              <a:gd name="connsiteX2" fmla="*/ 256374 w 2760292"/>
              <a:gd name="connsiteY2" fmla="*/ 1381619 h 2932147"/>
              <a:gd name="connsiteX3" fmla="*/ 358923 w 2760292"/>
              <a:gd name="connsiteY3" fmla="*/ 603952 h 2932147"/>
              <a:gd name="connsiteX4" fmla="*/ 478565 w 2760292"/>
              <a:gd name="connsiteY4" fmla="*/ 48475 h 2932147"/>
              <a:gd name="connsiteX5" fmla="*/ 555477 w 2760292"/>
              <a:gd name="connsiteY5" fmla="*/ 133933 h 2932147"/>
              <a:gd name="connsiteX6" fmla="*/ 683664 w 2760292"/>
              <a:gd name="connsiteY6" fmla="*/ 979967 h 2932147"/>
              <a:gd name="connsiteX7" fmla="*/ 811851 w 2760292"/>
              <a:gd name="connsiteY7" fmla="*/ 1945642 h 2932147"/>
              <a:gd name="connsiteX8" fmla="*/ 914400 w 2760292"/>
              <a:gd name="connsiteY8" fmla="*/ 2740400 h 2932147"/>
              <a:gd name="connsiteX9" fmla="*/ 1102408 w 2760292"/>
              <a:gd name="connsiteY9" fmla="*/ 2911316 h 2932147"/>
              <a:gd name="connsiteX10" fmla="*/ 1504060 w 2760292"/>
              <a:gd name="connsiteY10" fmla="*/ 2902771 h 2932147"/>
              <a:gd name="connsiteX11" fmla="*/ 1828800 w 2760292"/>
              <a:gd name="connsiteY11" fmla="*/ 2928408 h 2932147"/>
              <a:gd name="connsiteX12" fmla="*/ 2110811 w 2760292"/>
              <a:gd name="connsiteY12" fmla="*/ 2808767 h 2932147"/>
              <a:gd name="connsiteX13" fmla="*/ 2563738 w 2760292"/>
              <a:gd name="connsiteY13" fmla="*/ 2851496 h 2932147"/>
              <a:gd name="connsiteX14" fmla="*/ 2760292 w 2760292"/>
              <a:gd name="connsiteY14" fmla="*/ 2817313 h 293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60292" h="2932147">
                <a:moveTo>
                  <a:pt x="0" y="2851496"/>
                </a:moveTo>
                <a:cubicBezTo>
                  <a:pt x="29910" y="2734703"/>
                  <a:pt x="59821" y="2617910"/>
                  <a:pt x="102550" y="2372931"/>
                </a:cubicBezTo>
                <a:cubicBezTo>
                  <a:pt x="145279" y="2127952"/>
                  <a:pt x="213645" y="1676449"/>
                  <a:pt x="256374" y="1381619"/>
                </a:cubicBezTo>
                <a:cubicBezTo>
                  <a:pt x="299103" y="1086789"/>
                  <a:pt x="321891" y="826143"/>
                  <a:pt x="358923" y="603952"/>
                </a:cubicBezTo>
                <a:cubicBezTo>
                  <a:pt x="395955" y="381761"/>
                  <a:pt x="445806" y="126811"/>
                  <a:pt x="478565" y="48475"/>
                </a:cubicBezTo>
                <a:cubicBezTo>
                  <a:pt x="511324" y="-29862"/>
                  <a:pt x="521294" y="-21316"/>
                  <a:pt x="555477" y="133933"/>
                </a:cubicBezTo>
                <a:cubicBezTo>
                  <a:pt x="589660" y="289182"/>
                  <a:pt x="640935" y="678015"/>
                  <a:pt x="683664" y="979967"/>
                </a:cubicBezTo>
                <a:cubicBezTo>
                  <a:pt x="726393" y="1281918"/>
                  <a:pt x="773395" y="1652237"/>
                  <a:pt x="811851" y="1945642"/>
                </a:cubicBezTo>
                <a:cubicBezTo>
                  <a:pt x="850307" y="2239047"/>
                  <a:pt x="865974" y="2579454"/>
                  <a:pt x="914400" y="2740400"/>
                </a:cubicBezTo>
                <a:cubicBezTo>
                  <a:pt x="962826" y="2901346"/>
                  <a:pt x="1004131" y="2884254"/>
                  <a:pt x="1102408" y="2911316"/>
                </a:cubicBezTo>
                <a:cubicBezTo>
                  <a:pt x="1200685" y="2938378"/>
                  <a:pt x="1382995" y="2899922"/>
                  <a:pt x="1504060" y="2902771"/>
                </a:cubicBezTo>
                <a:cubicBezTo>
                  <a:pt x="1625125" y="2905620"/>
                  <a:pt x="1727675" y="2944075"/>
                  <a:pt x="1828800" y="2928408"/>
                </a:cubicBezTo>
                <a:cubicBezTo>
                  <a:pt x="1929925" y="2912741"/>
                  <a:pt x="1988321" y="2821586"/>
                  <a:pt x="2110811" y="2808767"/>
                </a:cubicBezTo>
                <a:cubicBezTo>
                  <a:pt x="2233301" y="2795948"/>
                  <a:pt x="2455491" y="2850072"/>
                  <a:pt x="2563738" y="2851496"/>
                </a:cubicBezTo>
                <a:cubicBezTo>
                  <a:pt x="2671985" y="2852920"/>
                  <a:pt x="2716138" y="2835116"/>
                  <a:pt x="2760292" y="2817313"/>
                </a:cubicBezTo>
              </a:path>
            </a:pathLst>
          </a:cu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738756" y="1628800"/>
            <a:ext cx="1281516" cy="3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1600" dirty="0" err="1" smtClean="0">
                <a:solidFill>
                  <a:schemeClr val="accent2"/>
                </a:solidFill>
              </a:rPr>
              <a:t>CFD</a:t>
            </a:r>
            <a:endParaRPr lang="en-AU" altLang="zh-CN" sz="1600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710844" y="1948229"/>
            <a:ext cx="1281516" cy="3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1600" dirty="0" err="1" smtClean="0">
                <a:solidFill>
                  <a:schemeClr val="accent2"/>
                </a:solidFill>
              </a:rPr>
              <a:t>PIV</a:t>
            </a:r>
            <a:endParaRPr lang="en-AU" altLang="zh-CN" sz="16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343093" y="3128061"/>
            <a:ext cx="4649267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41" y="1186929"/>
            <a:ext cx="981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004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17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72" y="2514600"/>
            <a:ext cx="9142228" cy="174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600" dirty="0" smtClean="0">
                <a:solidFill>
                  <a:schemeClr val="accent2"/>
                </a:solidFill>
              </a:rPr>
              <a:t>Part 2: </a:t>
            </a:r>
            <a:r>
              <a:rPr lang="en-AU" altLang="zh-CN" sz="3600" dirty="0" err="1" smtClean="0">
                <a:solidFill>
                  <a:schemeClr val="accent2"/>
                </a:solidFill>
              </a:rPr>
              <a:t>Hemodynamics</a:t>
            </a:r>
            <a:r>
              <a:rPr lang="en-AU" altLang="zh-CN" sz="3600" dirty="0" smtClean="0">
                <a:solidFill>
                  <a:schemeClr val="accent2"/>
                </a:solidFill>
              </a:rPr>
              <a:t> analysis of carotid artery bifurcations: downstream vascular impedance model</a:t>
            </a:r>
            <a:r>
              <a:rPr lang="en-AU" altLang="zh-CN" sz="3600" baseline="30000" dirty="0" smtClean="0">
                <a:solidFill>
                  <a:schemeClr val="accent2"/>
                </a:solidFill>
              </a:rPr>
              <a:t>[1]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2" y="5105400"/>
            <a:ext cx="9142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aseline="30000" dirty="0" smtClean="0">
                <a:solidFill>
                  <a:srgbClr val="0070C0"/>
                </a:solidFill>
              </a:rPr>
              <a:t>[1] </a:t>
            </a:r>
            <a:r>
              <a:rPr lang="en-AU" sz="1800" b="1" dirty="0" err="1">
                <a:solidFill>
                  <a:srgbClr val="0070C0"/>
                </a:solidFill>
              </a:rPr>
              <a:t>Jingliang</a:t>
            </a:r>
            <a:r>
              <a:rPr lang="en-AU" sz="1800" b="1" dirty="0">
                <a:solidFill>
                  <a:srgbClr val="0070C0"/>
                </a:solidFill>
              </a:rPr>
              <a:t> Dong</a:t>
            </a:r>
            <a:r>
              <a:rPr lang="en-AU" sz="1800" dirty="0">
                <a:solidFill>
                  <a:srgbClr val="0070C0"/>
                </a:solidFill>
              </a:rPr>
              <a:t>, KKL Wong, JY Tu. “</a:t>
            </a:r>
            <a:r>
              <a:rPr lang="en-AU" sz="1800" dirty="0" err="1">
                <a:solidFill>
                  <a:srgbClr val="0070C0"/>
                </a:solidFill>
              </a:rPr>
              <a:t>Hemodynamics</a:t>
            </a:r>
            <a:r>
              <a:rPr lang="en-AU" sz="1800" dirty="0">
                <a:solidFill>
                  <a:srgbClr val="0070C0"/>
                </a:solidFill>
              </a:rPr>
              <a:t> analysis of patient‐specific carotid bifurcation: A </a:t>
            </a:r>
            <a:r>
              <a:rPr lang="en-AU" sz="1800" dirty="0" err="1">
                <a:solidFill>
                  <a:srgbClr val="0070C0"/>
                </a:solidFill>
              </a:rPr>
              <a:t>CFD</a:t>
            </a:r>
            <a:r>
              <a:rPr lang="en-AU" sz="1800" dirty="0">
                <a:solidFill>
                  <a:srgbClr val="0070C0"/>
                </a:solidFill>
              </a:rPr>
              <a:t> model of downstream peripheral vascular impedance”, International Journal for Numerical Methods in Biomedical Engineering, 29 (2013): 476-491. IF = 1.31</a:t>
            </a:r>
            <a:endParaRPr lang="en-AU" sz="1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71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18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Carotid artery bifurcation reconstruction</a:t>
            </a:r>
            <a:endParaRPr lang="en-AU" altLang="zh-CN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7" y="1066799"/>
            <a:ext cx="28575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399"/>
            <a:ext cx="15811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914399"/>
            <a:ext cx="17907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028824"/>
            <a:ext cx="5048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1" y="2028824"/>
            <a:ext cx="5048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0315" y="363551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H</a:t>
            </a:r>
            <a:r>
              <a:rPr lang="en-AU" sz="2000" dirty="0" smtClean="0">
                <a:solidFill>
                  <a:srgbClr val="0070C0"/>
                </a:solidFill>
              </a:rPr>
              <a:t>igh </a:t>
            </a:r>
            <a:r>
              <a:rPr lang="en-AU" sz="2000" dirty="0">
                <a:solidFill>
                  <a:srgbClr val="0070C0"/>
                </a:solidFill>
              </a:rPr>
              <a:t>resolution MRI of carotid bifurcations was performed on patients using a 1.5 T General </a:t>
            </a:r>
            <a:r>
              <a:rPr lang="en-AU" sz="2000" dirty="0" smtClean="0">
                <a:solidFill>
                  <a:srgbClr val="0070C0"/>
                </a:solidFill>
              </a:rPr>
              <a:t>Electric scanner (pixel size 0.63 mm</a:t>
            </a:r>
            <a:r>
              <a:rPr lang="en-AU" sz="2000" baseline="30000" dirty="0" smtClean="0">
                <a:solidFill>
                  <a:srgbClr val="0070C0"/>
                </a:solidFill>
              </a:rPr>
              <a:t>3</a:t>
            </a:r>
            <a:r>
              <a:rPr lang="en-AU" sz="2000" dirty="0" smtClean="0">
                <a:solidFill>
                  <a:srgbClr val="0070C0"/>
                </a:solidFill>
              </a:rPr>
              <a:t>).</a:t>
            </a:r>
            <a:endParaRPr lang="en-AU" sz="2000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0315" y="439751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</a:t>
            </a:r>
            <a:r>
              <a:rPr lang="en-AU" sz="2000" dirty="0">
                <a:solidFill>
                  <a:srgbClr val="0070C0"/>
                </a:solidFill>
              </a:rPr>
              <a:t>inner wall contours </a:t>
            </a:r>
            <a:r>
              <a:rPr lang="en-AU" sz="2000" dirty="0" smtClean="0">
                <a:solidFill>
                  <a:srgbClr val="0070C0"/>
                </a:solidFill>
              </a:rPr>
              <a:t>were </a:t>
            </a:r>
            <a:r>
              <a:rPr lang="en-AU" sz="2000" dirty="0">
                <a:solidFill>
                  <a:srgbClr val="0070C0"/>
                </a:solidFill>
              </a:rPr>
              <a:t>extracted by an automated </a:t>
            </a:r>
            <a:r>
              <a:rPr lang="en-AU" sz="2000" dirty="0" smtClean="0">
                <a:solidFill>
                  <a:srgbClr val="0070C0"/>
                </a:solidFill>
              </a:rPr>
              <a:t>detection algorithm applied </a:t>
            </a:r>
            <a:r>
              <a:rPr lang="en-AU" sz="2000" dirty="0">
                <a:solidFill>
                  <a:srgbClr val="0070C0"/>
                </a:solidFill>
              </a:rPr>
              <a:t>to </a:t>
            </a:r>
            <a:r>
              <a:rPr lang="en-AU" sz="2000" dirty="0" smtClean="0">
                <a:solidFill>
                  <a:srgbClr val="0070C0"/>
                </a:solidFill>
              </a:rPr>
              <a:t>each slice.</a:t>
            </a:r>
            <a:endParaRPr lang="en-AU" sz="20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0315" y="523571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he </a:t>
            </a:r>
            <a:r>
              <a:rPr lang="en-AU" sz="2000" dirty="0">
                <a:solidFill>
                  <a:srgbClr val="0070C0"/>
                </a:solidFill>
              </a:rPr>
              <a:t>lumen contours were ‘lofted’ together to construct into a continuous </a:t>
            </a:r>
            <a:r>
              <a:rPr lang="en-AU" sz="2000" dirty="0" smtClean="0">
                <a:solidFill>
                  <a:srgbClr val="0070C0"/>
                </a:solidFill>
              </a:rPr>
              <a:t>lumen surface.</a:t>
            </a: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7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" y="781050"/>
            <a:ext cx="638746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19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Downstream </a:t>
            </a:r>
            <a:r>
              <a:rPr lang="en-AU" altLang="zh-CN" sz="2800" dirty="0">
                <a:solidFill>
                  <a:schemeClr val="accent2"/>
                </a:solidFill>
              </a:rPr>
              <a:t>peripheral vascular </a:t>
            </a:r>
            <a:r>
              <a:rPr lang="en-AU" altLang="zh-CN" sz="2800" dirty="0" smtClean="0">
                <a:solidFill>
                  <a:schemeClr val="accent2"/>
                </a:solidFill>
              </a:rPr>
              <a:t>impedance model </a:t>
            </a:r>
            <a:endParaRPr lang="en-AU" altLang="zh-CN" sz="3000" dirty="0"/>
          </a:p>
        </p:txBody>
      </p:sp>
      <p:sp>
        <p:nvSpPr>
          <p:cNvPr id="13" name="Rectangle 12"/>
          <p:cNvSpPr/>
          <p:nvPr/>
        </p:nvSpPr>
        <p:spPr>
          <a:xfrm>
            <a:off x="371104" y="4343400"/>
            <a:ext cx="8620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wo </a:t>
            </a:r>
            <a:r>
              <a:rPr lang="en-AU" sz="2000" dirty="0">
                <a:solidFill>
                  <a:srgbClr val="0070C0"/>
                </a:solidFill>
              </a:rPr>
              <a:t>porous beds with different permeability configuration were connected </a:t>
            </a:r>
            <a:r>
              <a:rPr lang="en-AU" sz="2000" dirty="0" smtClean="0">
                <a:solidFill>
                  <a:srgbClr val="0070C0"/>
                </a:solidFill>
              </a:rPr>
              <a:t>with ICA </a:t>
            </a:r>
            <a:r>
              <a:rPr lang="en-AU" sz="2000" dirty="0">
                <a:solidFill>
                  <a:srgbClr val="0070C0"/>
                </a:solidFill>
              </a:rPr>
              <a:t>and ECA </a:t>
            </a:r>
            <a:r>
              <a:rPr lang="en-AU" sz="2000" dirty="0" smtClean="0">
                <a:solidFill>
                  <a:srgbClr val="0070C0"/>
                </a:solidFill>
              </a:rPr>
              <a:t>branches to represent their transient DPVI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039749"/>
            <a:ext cx="4570476" cy="283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32" y="5162826"/>
            <a:ext cx="16002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71104" y="5138400"/>
            <a:ext cx="6791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Darcy’s </a:t>
            </a:r>
            <a:r>
              <a:rPr lang="en-AU" sz="2000" dirty="0" smtClean="0">
                <a:solidFill>
                  <a:srgbClr val="0070C0"/>
                </a:solidFill>
              </a:rPr>
              <a:t>Law </a:t>
            </a:r>
            <a:r>
              <a:rPr lang="en-AU" sz="2000" dirty="0">
                <a:solidFill>
                  <a:srgbClr val="0070C0"/>
                </a:solidFill>
              </a:rPr>
              <a:t>is used to establish the correlation between </a:t>
            </a:r>
            <a:r>
              <a:rPr lang="en-AU" sz="2000" dirty="0" smtClean="0">
                <a:solidFill>
                  <a:srgbClr val="0070C0"/>
                </a:solidFill>
              </a:rPr>
              <a:t>the pressure </a:t>
            </a:r>
            <a:r>
              <a:rPr lang="en-AU" sz="2000" dirty="0">
                <a:solidFill>
                  <a:srgbClr val="0070C0"/>
                </a:solidFill>
              </a:rPr>
              <a:t>drop across the porous bed </a:t>
            </a:r>
            <a:r>
              <a:rPr lang="el-GR" sz="2000" dirty="0" smtClean="0">
                <a:solidFill>
                  <a:srgbClr val="0070C0"/>
                </a:solidFill>
              </a:rPr>
              <a:t>Δ</a:t>
            </a:r>
            <a:r>
              <a:rPr lang="en-AU" sz="2000" i="1" dirty="0" smtClean="0">
                <a:solidFill>
                  <a:srgbClr val="0070C0"/>
                </a:solidFill>
              </a:rPr>
              <a:t>P</a:t>
            </a:r>
            <a:r>
              <a:rPr lang="en-AU" sz="2000" dirty="0" smtClean="0">
                <a:solidFill>
                  <a:srgbClr val="0070C0"/>
                </a:solidFill>
              </a:rPr>
              <a:t>, </a:t>
            </a:r>
            <a:r>
              <a:rPr lang="en-AU" sz="2000" dirty="0">
                <a:solidFill>
                  <a:srgbClr val="0070C0"/>
                </a:solidFill>
              </a:rPr>
              <a:t>the volume flow rate </a:t>
            </a:r>
            <a:r>
              <a:rPr lang="en-AU" sz="2000" i="1" dirty="0">
                <a:solidFill>
                  <a:srgbClr val="0070C0"/>
                </a:solidFill>
              </a:rPr>
              <a:t>Q</a:t>
            </a:r>
            <a:r>
              <a:rPr lang="en-AU" sz="2000" dirty="0">
                <a:solidFill>
                  <a:srgbClr val="0070C0"/>
                </a:solidFill>
              </a:rPr>
              <a:t>, and the permeability </a:t>
            </a:r>
            <a:r>
              <a:rPr lang="en-AU" sz="2000" i="1" dirty="0">
                <a:solidFill>
                  <a:srgbClr val="0070C0"/>
                </a:solidFill>
              </a:rPr>
              <a:t>k</a:t>
            </a:r>
            <a:endParaRPr lang="en-AU" sz="2000" i="1" dirty="0" smtClean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819400"/>
            <a:ext cx="2514600" cy="123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60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Outlines</a:t>
            </a:r>
            <a:endParaRPr lang="en-AU" altLang="zh-CN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30672"/>
            <a:ext cx="9144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Background and literature review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4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Computational fluid dynamics (CFD) model validation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4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Develop a downstream artery impedance model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4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Correlate hemodynamic predictions with a clinical predicator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4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Fluid-structure interaction analysis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400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921139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20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Results extracting </a:t>
            </a:r>
            <a:endParaRPr lang="en-AU" altLang="zh-CN" sz="3000" dirty="0"/>
          </a:p>
        </p:txBody>
      </p:sp>
      <p:sp>
        <p:nvSpPr>
          <p:cNvPr id="13" name="Rectangle 12"/>
          <p:cNvSpPr/>
          <p:nvPr/>
        </p:nvSpPr>
        <p:spPr>
          <a:xfrm>
            <a:off x="4114800" y="1475603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smtClean="0">
                <a:solidFill>
                  <a:srgbClr val="0070C0"/>
                </a:solidFill>
              </a:rPr>
              <a:t>&gt; 40 Pa or &lt; 0.4 Pa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5" y="1361333"/>
            <a:ext cx="26765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62" y="2847975"/>
            <a:ext cx="29908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14" y="4572000"/>
            <a:ext cx="31813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514600" y="3268002"/>
            <a:ext cx="762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70C0"/>
                </a:solidFill>
              </a:rPr>
              <a:t>0</a:t>
            </a:r>
            <a:r>
              <a:rPr lang="en-AU" sz="2000" dirty="0" smtClean="0">
                <a:solidFill>
                  <a:srgbClr val="0070C0"/>
                </a:solidFill>
              </a:rPr>
              <a:t> &lt;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50669" y="3281332"/>
            <a:ext cx="762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smtClean="0">
                <a:solidFill>
                  <a:srgbClr val="0070C0"/>
                </a:solidFill>
              </a:rPr>
              <a:t>&lt; 0.5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4000" y="4786282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smtClean="0">
                <a:solidFill>
                  <a:srgbClr val="0070C0"/>
                </a:solidFill>
              </a:rPr>
              <a:t>&gt; 10 m</a:t>
            </a:r>
            <a:r>
              <a:rPr lang="en-AU" sz="2000" baseline="30000" dirty="0" smtClean="0">
                <a:solidFill>
                  <a:srgbClr val="0070C0"/>
                </a:solidFill>
              </a:rPr>
              <a:t>2</a:t>
            </a:r>
            <a:r>
              <a:rPr lang="en-AU" sz="2000" dirty="0" smtClean="0">
                <a:solidFill>
                  <a:srgbClr val="0070C0"/>
                </a:solidFill>
              </a:rPr>
              <a:t>/N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1000" y="838200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smtClean="0">
                <a:solidFill>
                  <a:srgbClr val="0070C0"/>
                </a:solidFill>
              </a:rPr>
              <a:t>Time Averaged Wall Shear Stress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5743" y="2347263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70C0"/>
                </a:solidFill>
              </a:rPr>
              <a:t>O</a:t>
            </a:r>
            <a:r>
              <a:rPr lang="en-AU" sz="2000" dirty="0" smtClean="0">
                <a:solidFill>
                  <a:srgbClr val="0070C0"/>
                </a:solidFill>
              </a:rPr>
              <a:t>scillatory Shear Index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5743" y="4191000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70C0"/>
                </a:solidFill>
              </a:rPr>
              <a:t>R</a:t>
            </a:r>
            <a:r>
              <a:rPr lang="en-AU" sz="2000" dirty="0" smtClean="0">
                <a:solidFill>
                  <a:srgbClr val="0070C0"/>
                </a:solidFill>
              </a:rPr>
              <a:t>elative </a:t>
            </a:r>
            <a:r>
              <a:rPr lang="en-AU" sz="2000" dirty="0">
                <a:solidFill>
                  <a:srgbClr val="0070C0"/>
                </a:solidFill>
              </a:rPr>
              <a:t>R</a:t>
            </a:r>
            <a:r>
              <a:rPr lang="en-AU" sz="2000" dirty="0" smtClean="0">
                <a:solidFill>
                  <a:srgbClr val="0070C0"/>
                </a:solidFill>
              </a:rPr>
              <a:t>esidence </a:t>
            </a: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ime</a:t>
            </a:r>
          </a:p>
        </p:txBody>
      </p:sp>
    </p:spTree>
    <p:extLst>
      <p:ext uri="{BB962C8B-B14F-4D97-AF65-F5344CB8AC3E}">
        <p14:creationId xmlns:p14="http://schemas.microsoft.com/office/powerpoint/2010/main" val="2741256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21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Results based on the </a:t>
            </a:r>
            <a:r>
              <a:rPr lang="en-AU" altLang="zh-CN" sz="2800" dirty="0" err="1" smtClean="0">
                <a:solidFill>
                  <a:schemeClr val="accent2"/>
                </a:solidFill>
              </a:rPr>
              <a:t>DPVI</a:t>
            </a:r>
            <a:r>
              <a:rPr lang="en-AU" altLang="zh-CN" sz="2800" dirty="0" smtClean="0">
                <a:solidFill>
                  <a:schemeClr val="accent2"/>
                </a:solidFill>
              </a:rPr>
              <a:t> model</a:t>
            </a:r>
            <a:endParaRPr lang="en-AU" altLang="zh-CN" sz="3000" dirty="0"/>
          </a:p>
        </p:txBody>
      </p:sp>
      <p:sp>
        <p:nvSpPr>
          <p:cNvPr id="19" name="Rectangle 18"/>
          <p:cNvSpPr/>
          <p:nvPr/>
        </p:nvSpPr>
        <p:spPr>
          <a:xfrm>
            <a:off x="31668" y="4191000"/>
            <a:ext cx="53023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stenosis site experiences a very high shear stress (peaking at 64.35 Pa).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46" y="583438"/>
            <a:ext cx="27241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" y="594818"/>
            <a:ext cx="27336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96" y="583438"/>
            <a:ext cx="27336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67" y="3340554"/>
            <a:ext cx="27336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1668" y="5257800"/>
            <a:ext cx="53023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bulge at the bifurcation experiences a low oscillatory shear stress with longer residence time.</a:t>
            </a:r>
          </a:p>
        </p:txBody>
      </p:sp>
    </p:spTree>
    <p:extLst>
      <p:ext uri="{BB962C8B-B14F-4D97-AF65-F5344CB8AC3E}">
        <p14:creationId xmlns:p14="http://schemas.microsoft.com/office/powerpoint/2010/main" val="4237069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22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Results Comparison </a:t>
            </a:r>
            <a:endParaRPr lang="en-AU" altLang="zh-CN" sz="3000" dirty="0"/>
          </a:p>
        </p:txBody>
      </p:sp>
      <p:sp>
        <p:nvSpPr>
          <p:cNvPr id="19" name="Rectangle 18"/>
          <p:cNvSpPr/>
          <p:nvPr/>
        </p:nvSpPr>
        <p:spPr>
          <a:xfrm>
            <a:off x="3223429" y="990600"/>
            <a:ext cx="59205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A </a:t>
            </a:r>
            <a:r>
              <a:rPr lang="en-AU" sz="2000" dirty="0">
                <a:solidFill>
                  <a:srgbClr val="0070C0"/>
                </a:solidFill>
              </a:rPr>
              <a:t>6.72 Pa difference is found at the stenosis throat, and the model using </a:t>
            </a:r>
            <a:r>
              <a:rPr lang="en-AU" sz="2000" dirty="0" smtClean="0">
                <a:solidFill>
                  <a:srgbClr val="0070C0"/>
                </a:solidFill>
              </a:rPr>
              <a:t>constant </a:t>
            </a:r>
            <a:r>
              <a:rPr lang="en-AU" sz="2000" dirty="0">
                <a:solidFill>
                  <a:srgbClr val="0070C0"/>
                </a:solidFill>
              </a:rPr>
              <a:t>flow division assumption over </a:t>
            </a:r>
            <a:r>
              <a:rPr lang="en-AU" sz="2000" dirty="0" smtClean="0">
                <a:solidFill>
                  <a:srgbClr val="0070C0"/>
                </a:solidFill>
              </a:rPr>
              <a:t>predicts about </a:t>
            </a:r>
            <a:r>
              <a:rPr lang="en-AU" sz="2000" dirty="0">
                <a:solidFill>
                  <a:srgbClr val="0070C0"/>
                </a:solidFill>
              </a:rPr>
              <a:t>10.44</a:t>
            </a:r>
            <a:r>
              <a:rPr lang="en-AU" sz="2000" dirty="0" smtClean="0">
                <a:solidFill>
                  <a:srgbClr val="0070C0"/>
                </a:solidFill>
              </a:rPr>
              <a:t>%.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5" y="990200"/>
            <a:ext cx="27051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4" y="2539686"/>
            <a:ext cx="5376079" cy="385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4762749"/>
            <a:ext cx="34084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</a:t>
            </a:r>
            <a:r>
              <a:rPr lang="en-AU" sz="2000" dirty="0">
                <a:solidFill>
                  <a:srgbClr val="0070C0"/>
                </a:solidFill>
              </a:rPr>
              <a:t>diseased flow division profile (ICA/ECA) is constantly below the healthy </a:t>
            </a:r>
            <a:r>
              <a:rPr lang="en-AU" sz="2000" dirty="0" smtClean="0">
                <a:solidFill>
                  <a:srgbClr val="0070C0"/>
                </a:solidFill>
              </a:rPr>
              <a:t>condition.</a:t>
            </a:r>
          </a:p>
          <a:p>
            <a:pPr marL="342900" indent="-342900"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24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23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72" y="2514600"/>
            <a:ext cx="9142228" cy="174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600" dirty="0" smtClean="0">
                <a:solidFill>
                  <a:schemeClr val="accent2"/>
                </a:solidFill>
              </a:rPr>
              <a:t>Part </a:t>
            </a:r>
            <a:r>
              <a:rPr lang="en-AU" altLang="zh-CN" sz="3600" dirty="0">
                <a:solidFill>
                  <a:schemeClr val="accent2"/>
                </a:solidFill>
              </a:rPr>
              <a:t>3: Image-based computational </a:t>
            </a:r>
            <a:r>
              <a:rPr lang="en-AU" altLang="zh-CN" sz="3600" dirty="0" err="1">
                <a:solidFill>
                  <a:schemeClr val="accent2"/>
                </a:solidFill>
              </a:rPr>
              <a:t>hemodynamics</a:t>
            </a:r>
            <a:r>
              <a:rPr lang="en-AU" altLang="zh-CN" sz="3600" dirty="0">
                <a:solidFill>
                  <a:schemeClr val="accent2"/>
                </a:solidFill>
              </a:rPr>
              <a:t> evaluation of atherosclerotic carotid bifurcation </a:t>
            </a:r>
            <a:r>
              <a:rPr lang="en-AU" altLang="zh-CN" sz="3600" dirty="0" smtClean="0">
                <a:solidFill>
                  <a:schemeClr val="accent2"/>
                </a:solidFill>
              </a:rPr>
              <a:t>models</a:t>
            </a:r>
            <a:r>
              <a:rPr lang="en-AU" altLang="zh-CN" sz="3600" baseline="30000" dirty="0" smtClean="0">
                <a:solidFill>
                  <a:schemeClr val="accent2"/>
                </a:solidFill>
              </a:rPr>
              <a:t>[2]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2" y="5105400"/>
            <a:ext cx="9142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aseline="30000" dirty="0" smtClean="0">
                <a:solidFill>
                  <a:srgbClr val="0070C0"/>
                </a:solidFill>
              </a:rPr>
              <a:t>[2] </a:t>
            </a:r>
            <a:r>
              <a:rPr lang="en-AU" sz="1800" b="1" dirty="0" err="1">
                <a:solidFill>
                  <a:srgbClr val="0070C0"/>
                </a:solidFill>
              </a:rPr>
              <a:t>Jingliang</a:t>
            </a:r>
            <a:r>
              <a:rPr lang="en-AU" sz="1800" b="1" dirty="0">
                <a:solidFill>
                  <a:srgbClr val="0070C0"/>
                </a:solidFill>
              </a:rPr>
              <a:t> Dong</a:t>
            </a:r>
            <a:r>
              <a:rPr lang="en-AU" sz="1800" dirty="0">
                <a:solidFill>
                  <a:srgbClr val="0070C0"/>
                </a:solidFill>
              </a:rPr>
              <a:t>, </a:t>
            </a:r>
            <a:r>
              <a:rPr lang="en-AU" sz="1800" dirty="0" smtClean="0">
                <a:solidFill>
                  <a:srgbClr val="0070C0"/>
                </a:solidFill>
              </a:rPr>
              <a:t>K </a:t>
            </a:r>
            <a:r>
              <a:rPr lang="en-AU" sz="1800" dirty="0" err="1">
                <a:solidFill>
                  <a:srgbClr val="0070C0"/>
                </a:solidFill>
              </a:rPr>
              <a:t>Inthavong</a:t>
            </a:r>
            <a:r>
              <a:rPr lang="en-AU" sz="1800" dirty="0">
                <a:solidFill>
                  <a:srgbClr val="0070C0"/>
                </a:solidFill>
              </a:rPr>
              <a:t>, JY Tu. “Image-based computational </a:t>
            </a:r>
            <a:r>
              <a:rPr lang="en-AU" sz="1800" dirty="0" err="1">
                <a:solidFill>
                  <a:srgbClr val="0070C0"/>
                </a:solidFill>
              </a:rPr>
              <a:t>hemodynamics</a:t>
            </a:r>
            <a:r>
              <a:rPr lang="en-AU" sz="1800" dirty="0">
                <a:solidFill>
                  <a:srgbClr val="0070C0"/>
                </a:solidFill>
              </a:rPr>
              <a:t> evaluation of atherosclerotic carotid bifurcation models”, Computers in Biology and Medicine, 43 (2013):1353-1362. IF = 1.162</a:t>
            </a:r>
            <a:endParaRPr lang="en-AU" sz="1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56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24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err="1" smtClean="0">
                <a:solidFill>
                  <a:schemeClr val="accent2"/>
                </a:solidFill>
              </a:rPr>
              <a:t>WSS</a:t>
            </a:r>
            <a:r>
              <a:rPr lang="en-AU" altLang="zh-CN" sz="2800" dirty="0" smtClean="0">
                <a:solidFill>
                  <a:schemeClr val="accent2"/>
                </a:solidFill>
              </a:rPr>
              <a:t> based results </a:t>
            </a:r>
            <a:endParaRPr lang="en-AU" altLang="zh-CN" sz="3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862495"/>
            <a:ext cx="5303520" cy="311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" y="3962400"/>
            <a:ext cx="530733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1918334" y="1752600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908935" y="1772120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88167" y="1905000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 rot="20228466">
            <a:off x="6239192" y="2042197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562600" y="1677389"/>
            <a:ext cx="367665" cy="42787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 rot="18851647">
            <a:off x="2176402" y="4662578"/>
            <a:ext cx="367665" cy="571345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rot="20712190">
            <a:off x="3092767" y="4617306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rot="20137104">
            <a:off x="4204334" y="4946053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 rot="20083215">
            <a:off x="6236236" y="4473905"/>
            <a:ext cx="367665" cy="66628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7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25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Pressure drop coefficient</a:t>
            </a:r>
            <a:endParaRPr lang="en-AU" altLang="zh-CN" sz="3000" dirty="0"/>
          </a:p>
        </p:txBody>
      </p:sp>
      <p:sp>
        <p:nvSpPr>
          <p:cNvPr id="2" name="Rectangle 1"/>
          <p:cNvSpPr/>
          <p:nvPr/>
        </p:nvSpPr>
        <p:spPr>
          <a:xfrm>
            <a:off x="219343" y="914400"/>
            <a:ext cx="864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Pressure </a:t>
            </a:r>
            <a:r>
              <a:rPr lang="en-AU" sz="2000" dirty="0">
                <a:solidFill>
                  <a:srgbClr val="0070C0"/>
                </a:solidFill>
              </a:rPr>
              <a:t>drop based diagnostic parameter, </a:t>
            </a:r>
            <a:r>
              <a:rPr lang="en-AU" sz="2000" dirty="0" smtClean="0">
                <a:solidFill>
                  <a:srgbClr val="0070C0"/>
                </a:solidFill>
              </a:rPr>
              <a:t>pressure drop coefficient </a:t>
            </a:r>
            <a:r>
              <a:rPr lang="en-AU" sz="2000" dirty="0">
                <a:solidFill>
                  <a:srgbClr val="0070C0"/>
                </a:solidFill>
              </a:rPr>
              <a:t>(</a:t>
            </a:r>
            <a:r>
              <a:rPr lang="en-AU" sz="2000" dirty="0" err="1">
                <a:solidFill>
                  <a:srgbClr val="0070C0"/>
                </a:solidFill>
              </a:rPr>
              <a:t>CDP</a:t>
            </a:r>
            <a:r>
              <a:rPr lang="en-AU" sz="2000" baseline="-25000" dirty="0" err="1">
                <a:solidFill>
                  <a:srgbClr val="0070C0"/>
                </a:solidFill>
              </a:rPr>
              <a:t>e</a:t>
            </a:r>
            <a:r>
              <a:rPr lang="en-AU" sz="2000" dirty="0">
                <a:solidFill>
                  <a:srgbClr val="0070C0"/>
                </a:solidFill>
              </a:rPr>
              <a:t>), is introduced for stenosis severity </a:t>
            </a:r>
            <a:r>
              <a:rPr lang="en-AU" sz="2000" dirty="0" smtClean="0">
                <a:solidFill>
                  <a:srgbClr val="0070C0"/>
                </a:solidFill>
              </a:rPr>
              <a:t>stratification.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22286"/>
            <a:ext cx="1581150" cy="81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82562" y="2590800"/>
            <a:ext cx="864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Defined </a:t>
            </a:r>
            <a:r>
              <a:rPr lang="en-AU" sz="2000" dirty="0">
                <a:solidFill>
                  <a:srgbClr val="0070C0"/>
                </a:solidFill>
              </a:rPr>
              <a:t>as the ratio of mean trans-</a:t>
            </a:r>
            <a:r>
              <a:rPr lang="en-AU" sz="2000" dirty="0" err="1">
                <a:solidFill>
                  <a:srgbClr val="0070C0"/>
                </a:solidFill>
              </a:rPr>
              <a:t>stenotic</a:t>
            </a:r>
            <a:r>
              <a:rPr lang="en-AU" sz="2000" dirty="0">
                <a:solidFill>
                  <a:srgbClr val="0070C0"/>
                </a:solidFill>
              </a:rPr>
              <a:t> pressure drop to the proximal dynamic </a:t>
            </a:r>
            <a:r>
              <a:rPr lang="en-AU" sz="2000" dirty="0" smtClean="0">
                <a:solidFill>
                  <a:srgbClr val="0070C0"/>
                </a:solidFill>
              </a:rPr>
              <a:t>pressure.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8" y="4572000"/>
            <a:ext cx="85153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1981200" y="4800600"/>
            <a:ext cx="838200" cy="104775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5946" y="3547822"/>
            <a:ext cx="864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If </a:t>
            </a:r>
            <a:r>
              <a:rPr lang="en-AU" sz="2000" dirty="0">
                <a:solidFill>
                  <a:srgbClr val="0070C0"/>
                </a:solidFill>
              </a:rPr>
              <a:t>the </a:t>
            </a:r>
            <a:r>
              <a:rPr lang="en-AU" sz="2000" dirty="0" err="1">
                <a:solidFill>
                  <a:srgbClr val="0070C0"/>
                </a:solidFill>
              </a:rPr>
              <a:t>CDP</a:t>
            </a:r>
            <a:r>
              <a:rPr lang="en-AU" sz="2000" baseline="-25000" dirty="0" err="1">
                <a:solidFill>
                  <a:srgbClr val="0070C0"/>
                </a:solidFill>
              </a:rPr>
              <a:t>e</a:t>
            </a:r>
            <a:r>
              <a:rPr lang="en-AU" sz="2000" dirty="0">
                <a:solidFill>
                  <a:srgbClr val="0070C0"/>
                </a:solidFill>
              </a:rPr>
              <a:t> value is larger than 161.41, proper vascular interventions should be </a:t>
            </a:r>
            <a:r>
              <a:rPr lang="en-AU" sz="2000" dirty="0" smtClean="0">
                <a:solidFill>
                  <a:srgbClr val="0070C0"/>
                </a:solidFill>
              </a:rPr>
              <a:t>recommended.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22611"/>
            <a:ext cx="2471737" cy="66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153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26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72" y="2514600"/>
            <a:ext cx="9142228" cy="119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600" dirty="0" smtClean="0">
                <a:solidFill>
                  <a:schemeClr val="accent2"/>
                </a:solidFill>
              </a:rPr>
              <a:t>Part 4</a:t>
            </a:r>
            <a:r>
              <a:rPr lang="en-AU" altLang="zh-CN" sz="3600" dirty="0">
                <a:solidFill>
                  <a:schemeClr val="accent2"/>
                </a:solidFill>
              </a:rPr>
              <a:t>: Fluid–structure interaction analysis of the left coronary </a:t>
            </a:r>
            <a:r>
              <a:rPr lang="en-AU" altLang="zh-CN" sz="3600" dirty="0" smtClean="0">
                <a:solidFill>
                  <a:schemeClr val="accent2"/>
                </a:solidFill>
              </a:rPr>
              <a:t>artery</a:t>
            </a:r>
            <a:r>
              <a:rPr lang="en-AU" altLang="zh-CN" sz="3600" baseline="30000" dirty="0" smtClean="0">
                <a:solidFill>
                  <a:schemeClr val="accent2"/>
                </a:solidFill>
              </a:rPr>
              <a:t>[3]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2" y="5105400"/>
            <a:ext cx="9142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aseline="30000" dirty="0" smtClean="0">
                <a:solidFill>
                  <a:srgbClr val="0070C0"/>
                </a:solidFill>
              </a:rPr>
              <a:t>[3] </a:t>
            </a:r>
            <a:r>
              <a:rPr lang="en-AU" sz="1800" b="1" dirty="0" err="1">
                <a:solidFill>
                  <a:srgbClr val="0070C0"/>
                </a:solidFill>
              </a:rPr>
              <a:t>Jingliang</a:t>
            </a:r>
            <a:r>
              <a:rPr lang="en-AU" sz="1800" b="1" dirty="0">
                <a:solidFill>
                  <a:srgbClr val="0070C0"/>
                </a:solidFill>
              </a:rPr>
              <a:t> Dong</a:t>
            </a:r>
            <a:r>
              <a:rPr lang="en-AU" sz="1800" dirty="0">
                <a:solidFill>
                  <a:srgbClr val="0070C0"/>
                </a:solidFill>
              </a:rPr>
              <a:t>, </a:t>
            </a:r>
            <a:r>
              <a:rPr lang="en-AU" sz="1800" dirty="0" smtClean="0">
                <a:solidFill>
                  <a:srgbClr val="0070C0"/>
                </a:solidFill>
              </a:rPr>
              <a:t>Z </a:t>
            </a:r>
            <a:r>
              <a:rPr lang="en-AU" sz="1800" dirty="0">
                <a:solidFill>
                  <a:srgbClr val="0070C0"/>
                </a:solidFill>
              </a:rPr>
              <a:t>Sun, K </a:t>
            </a:r>
            <a:r>
              <a:rPr lang="en-AU" sz="1800" dirty="0" err="1">
                <a:solidFill>
                  <a:srgbClr val="0070C0"/>
                </a:solidFill>
              </a:rPr>
              <a:t>Inthavong</a:t>
            </a:r>
            <a:r>
              <a:rPr lang="en-AU" sz="1800" dirty="0">
                <a:solidFill>
                  <a:srgbClr val="0070C0"/>
                </a:solidFill>
              </a:rPr>
              <a:t> and JY Tu. "Fluid-structure interaction analysis of the left coronary artery with variable angulation“, Computer Methods in Biomechanics and Biomedical Engineering, (2014): Accepted. IF = 1.393</a:t>
            </a:r>
          </a:p>
        </p:txBody>
      </p:sp>
    </p:spTree>
    <p:extLst>
      <p:ext uri="{BB962C8B-B14F-4D97-AF65-F5344CB8AC3E}">
        <p14:creationId xmlns:p14="http://schemas.microsoft.com/office/powerpoint/2010/main" val="888610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27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0" y="587514"/>
            <a:ext cx="89548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A </a:t>
            </a:r>
            <a:r>
              <a:rPr lang="en-AU" sz="2000" dirty="0">
                <a:solidFill>
                  <a:srgbClr val="0070C0"/>
                </a:solidFill>
              </a:rPr>
              <a:t>set of idealized models were developed based on 19 post-mortem casts of normal human coronary artery </a:t>
            </a:r>
            <a:r>
              <a:rPr lang="en-AU" sz="2000" dirty="0" smtClean="0">
                <a:solidFill>
                  <a:srgbClr val="0070C0"/>
                </a:solidFill>
              </a:rPr>
              <a:t>trees.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Idealized model development</a:t>
            </a:r>
            <a:endParaRPr lang="en-AU" altLang="zh-CN" sz="3000" dirty="0"/>
          </a:p>
        </p:txBody>
      </p:sp>
      <p:pic>
        <p:nvPicPr>
          <p:cNvPr id="16386" name="Picture 2" descr="Figure 2_Geo setup_revis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57300"/>
            <a:ext cx="52673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13198"/>
              </p:ext>
            </p:extLst>
          </p:nvPr>
        </p:nvGraphicFramePr>
        <p:xfrm>
          <a:off x="1913413" y="4572000"/>
          <a:ext cx="5317173" cy="1905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1436"/>
                <a:gridCol w="1845737"/>
              </a:tblGrid>
              <a:tr h="272143">
                <a:tc>
                  <a:txBody>
                    <a:bodyPr/>
                    <a:lstStyle/>
                    <a:p>
                      <a:pPr indent="147320" algn="jus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Length of LM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11.0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Dia. of LM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4.0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Dia. of LAD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3.4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Dia. of </a:t>
                      </a:r>
                      <a:r>
                        <a:rPr lang="en-US" sz="1600" b="0" kern="100" dirty="0" err="1">
                          <a:solidFill>
                            <a:srgbClr val="0070C0"/>
                          </a:solidFill>
                          <a:effectLst/>
                        </a:rPr>
                        <a:t>LCx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3.0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Rad. of curvature of LAD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42.8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Rad. of curvature of </a:t>
                      </a:r>
                      <a:r>
                        <a:rPr lang="en-US" sz="1600" b="0" kern="100" dirty="0" err="1">
                          <a:solidFill>
                            <a:srgbClr val="0070C0"/>
                          </a:solidFill>
                          <a:effectLst/>
                        </a:rPr>
                        <a:t>LCx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39.3 mm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72143"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Angulation between LM and LAD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147320"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0070C0"/>
                          </a:solidFill>
                          <a:effectLst/>
                        </a:rPr>
                        <a:t>159º</a:t>
                      </a:r>
                      <a:endParaRPr lang="en-AU" sz="1600" b="0" kern="100" dirty="0">
                        <a:solidFill>
                          <a:srgbClr val="0070C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358" y="1727537"/>
            <a:ext cx="44774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Five </a:t>
            </a:r>
            <a:r>
              <a:rPr lang="en-AU" sz="2000" dirty="0">
                <a:solidFill>
                  <a:srgbClr val="0070C0"/>
                </a:solidFill>
              </a:rPr>
              <a:t>idealized models were constructed with angles of </a:t>
            </a:r>
            <a:r>
              <a:rPr lang="en-AU" sz="2000" dirty="0" smtClean="0">
                <a:solidFill>
                  <a:srgbClr val="0070C0"/>
                </a:solidFill>
              </a:rPr>
              <a:t>70º, 80</a:t>
            </a:r>
            <a:r>
              <a:rPr lang="en-AU" sz="2000" dirty="0">
                <a:solidFill>
                  <a:srgbClr val="0070C0"/>
                </a:solidFill>
              </a:rPr>
              <a:t>º</a:t>
            </a:r>
            <a:r>
              <a:rPr lang="en-AU" sz="2000" dirty="0" smtClean="0">
                <a:solidFill>
                  <a:srgbClr val="0070C0"/>
                </a:solidFill>
              </a:rPr>
              <a:t>, 90</a:t>
            </a:r>
            <a:r>
              <a:rPr lang="en-AU" sz="2000" dirty="0">
                <a:solidFill>
                  <a:srgbClr val="0070C0"/>
                </a:solidFill>
              </a:rPr>
              <a:t>º</a:t>
            </a:r>
            <a:r>
              <a:rPr lang="en-AU" sz="2000" dirty="0" smtClean="0">
                <a:solidFill>
                  <a:srgbClr val="0070C0"/>
                </a:solidFill>
              </a:rPr>
              <a:t>, 100º and 110º.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58" y="32766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</a:t>
            </a:r>
            <a:r>
              <a:rPr lang="en-AU" sz="2000" dirty="0">
                <a:solidFill>
                  <a:srgbClr val="0070C0"/>
                </a:solidFill>
              </a:rPr>
              <a:t>angle formed by </a:t>
            </a:r>
            <a:r>
              <a:rPr lang="en-AU" sz="2000" dirty="0" smtClean="0">
                <a:solidFill>
                  <a:srgbClr val="0070C0"/>
                </a:solidFill>
              </a:rPr>
              <a:t>LM </a:t>
            </a:r>
            <a:r>
              <a:rPr lang="en-AU" sz="2000" dirty="0">
                <a:solidFill>
                  <a:srgbClr val="0070C0"/>
                </a:solidFill>
              </a:rPr>
              <a:t>and </a:t>
            </a:r>
            <a:r>
              <a:rPr lang="en-AU" sz="2000" dirty="0" smtClean="0">
                <a:solidFill>
                  <a:srgbClr val="0070C0"/>
                </a:solidFill>
              </a:rPr>
              <a:t>LAD </a:t>
            </a:r>
            <a:r>
              <a:rPr lang="en-AU" sz="2000" dirty="0">
                <a:solidFill>
                  <a:srgbClr val="0070C0"/>
                </a:solidFill>
              </a:rPr>
              <a:t>was kept </a:t>
            </a:r>
            <a:r>
              <a:rPr lang="en-AU" sz="2000" dirty="0" smtClean="0">
                <a:solidFill>
                  <a:srgbClr val="0070C0"/>
                </a:solidFill>
              </a:rPr>
              <a:t>constant.</a:t>
            </a: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56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28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Image-based model reconstruction</a:t>
            </a:r>
            <a:endParaRPr lang="en-AU" altLang="zh-CN" sz="30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" y="1752600"/>
            <a:ext cx="3432175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06" y="1752600"/>
            <a:ext cx="3541713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130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29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94559" y="5410200"/>
            <a:ext cx="82112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he </a:t>
            </a:r>
            <a:r>
              <a:rPr lang="en-AU" sz="2000" dirty="0">
                <a:solidFill>
                  <a:srgbClr val="0070C0"/>
                </a:solidFill>
              </a:rPr>
              <a:t>vessel wall was artificially </a:t>
            </a:r>
            <a:r>
              <a:rPr lang="en-AU" sz="2000" dirty="0" smtClean="0">
                <a:solidFill>
                  <a:srgbClr val="0070C0"/>
                </a:solidFill>
              </a:rPr>
              <a:t>constructed with </a:t>
            </a:r>
            <a:r>
              <a:rPr lang="en-AU" sz="2000" dirty="0">
                <a:solidFill>
                  <a:srgbClr val="0070C0"/>
                </a:solidFill>
              </a:rPr>
              <a:t>a constant thickness </a:t>
            </a:r>
            <a:r>
              <a:rPr lang="en-AU" sz="2000" i="1" dirty="0">
                <a:solidFill>
                  <a:srgbClr val="0070C0"/>
                </a:solidFill>
              </a:rPr>
              <a:t>h</a:t>
            </a:r>
            <a:r>
              <a:rPr lang="en-AU" sz="2000" dirty="0">
                <a:solidFill>
                  <a:srgbClr val="0070C0"/>
                </a:solidFill>
              </a:rPr>
              <a:t> </a:t>
            </a:r>
            <a:r>
              <a:rPr lang="en-AU" sz="2000" dirty="0" smtClean="0">
                <a:solidFill>
                  <a:srgbClr val="0070C0"/>
                </a:solidFill>
              </a:rPr>
              <a:t>= 0.4mm.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Structure mesh results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pic>
        <p:nvPicPr>
          <p:cNvPr id="17409" name="Picture 1" descr="Figure 5_Mesh_revis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00" y="728301"/>
            <a:ext cx="7106224" cy="468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6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</a:t>
            </a:fld>
            <a:endParaRPr lang="en-AU" altLang="zh-CN" sz="1100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40" y="847298"/>
            <a:ext cx="4410740" cy="289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761999"/>
            <a:ext cx="44774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Endothelial cells experience </a:t>
            </a:r>
            <a:r>
              <a:rPr lang="en-AU" sz="2000" dirty="0">
                <a:solidFill>
                  <a:srgbClr val="0070C0"/>
                </a:solidFill>
              </a:rPr>
              <a:t>two major hemodynamic forces </a:t>
            </a:r>
            <a:r>
              <a:rPr lang="en-AU" sz="2000" i="1" dirty="0">
                <a:solidFill>
                  <a:srgbClr val="0070C0"/>
                </a:solidFill>
              </a:rPr>
              <a:t>in vivo</a:t>
            </a:r>
            <a:r>
              <a:rPr lang="en-AU" sz="2000" dirty="0">
                <a:solidFill>
                  <a:srgbClr val="0070C0"/>
                </a:solidFill>
              </a:rPr>
              <a:t>, one is the </a:t>
            </a:r>
            <a:r>
              <a:rPr lang="en-AU" sz="2000" dirty="0">
                <a:solidFill>
                  <a:srgbClr val="3333FF"/>
                </a:solidFill>
              </a:rPr>
              <a:t>fluid shear stress (</a:t>
            </a:r>
            <a:r>
              <a:rPr lang="en-AU" sz="2000" i="1" dirty="0">
                <a:solidFill>
                  <a:srgbClr val="3333FF"/>
                </a:solidFill>
              </a:rPr>
              <a:t>τ</a:t>
            </a:r>
            <a:r>
              <a:rPr lang="en-AU" sz="2000" dirty="0">
                <a:solidFill>
                  <a:srgbClr val="3333FF"/>
                </a:solidFill>
              </a:rPr>
              <a:t>), </a:t>
            </a:r>
            <a:r>
              <a:rPr lang="en-AU" sz="2000" dirty="0">
                <a:solidFill>
                  <a:srgbClr val="0070C0"/>
                </a:solidFill>
              </a:rPr>
              <a:t>and the other is the </a:t>
            </a:r>
            <a:r>
              <a:rPr lang="en-AU" sz="2000" dirty="0">
                <a:solidFill>
                  <a:srgbClr val="3333FF"/>
                </a:solidFill>
              </a:rPr>
              <a:t>circumferential stress (</a:t>
            </a:r>
            <a:r>
              <a:rPr lang="en-AU" sz="2000" i="1" dirty="0">
                <a:solidFill>
                  <a:srgbClr val="3333FF"/>
                </a:solidFill>
              </a:rPr>
              <a:t>P</a:t>
            </a:r>
            <a:r>
              <a:rPr lang="en-AU" sz="2000" dirty="0" smtClean="0">
                <a:solidFill>
                  <a:srgbClr val="3333FF"/>
                </a:solidFill>
              </a:rPr>
              <a:t>).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Background of this study </a:t>
            </a:r>
            <a:endParaRPr lang="en-AU" altLang="zh-CN" sz="3000" dirty="0"/>
          </a:p>
        </p:txBody>
      </p:sp>
      <p:sp>
        <p:nvSpPr>
          <p:cNvPr id="13" name="Rectangle 12"/>
          <p:cNvSpPr/>
          <p:nvPr/>
        </p:nvSpPr>
        <p:spPr>
          <a:xfrm>
            <a:off x="201960" y="4293096"/>
            <a:ext cx="8740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Shear </a:t>
            </a:r>
            <a:r>
              <a:rPr lang="en-AU" sz="2000" dirty="0">
                <a:solidFill>
                  <a:srgbClr val="0070C0"/>
                </a:solidFill>
              </a:rPr>
              <a:t>stress is </a:t>
            </a:r>
            <a:r>
              <a:rPr lang="en-AU" sz="2000" dirty="0">
                <a:solidFill>
                  <a:srgbClr val="FF0000"/>
                </a:solidFill>
              </a:rPr>
              <a:t>negatively</a:t>
            </a:r>
            <a:r>
              <a:rPr lang="en-AU" sz="2000" dirty="0">
                <a:solidFill>
                  <a:srgbClr val="0070C0"/>
                </a:solidFill>
              </a:rPr>
              <a:t> related to </a:t>
            </a:r>
            <a:r>
              <a:rPr lang="en-AU" sz="2000" dirty="0" smtClean="0">
                <a:solidFill>
                  <a:srgbClr val="0070C0"/>
                </a:solidFill>
              </a:rPr>
              <a:t>inner wall thickening in </a:t>
            </a:r>
            <a:r>
              <a:rPr lang="en-AU" sz="2000" dirty="0">
                <a:solidFill>
                  <a:srgbClr val="0070C0"/>
                </a:solidFill>
              </a:rPr>
              <a:t>healthy </a:t>
            </a:r>
            <a:r>
              <a:rPr lang="en-AU" sz="2000" dirty="0" smtClean="0">
                <a:solidFill>
                  <a:srgbClr val="0070C0"/>
                </a:solidFill>
              </a:rPr>
              <a:t>individuals, while circumferential </a:t>
            </a:r>
            <a:r>
              <a:rPr lang="en-AU" sz="2000" dirty="0">
                <a:solidFill>
                  <a:srgbClr val="0070C0"/>
                </a:solidFill>
              </a:rPr>
              <a:t>stress is </a:t>
            </a:r>
            <a:r>
              <a:rPr lang="en-AU" sz="2000" dirty="0">
                <a:solidFill>
                  <a:srgbClr val="FF0000"/>
                </a:solidFill>
              </a:rPr>
              <a:t>positively</a:t>
            </a:r>
            <a:r>
              <a:rPr lang="en-AU" sz="2000" dirty="0">
                <a:solidFill>
                  <a:srgbClr val="0070C0"/>
                </a:solidFill>
              </a:rPr>
              <a:t> </a:t>
            </a:r>
            <a:r>
              <a:rPr lang="en-AU" sz="2000" dirty="0" smtClean="0">
                <a:solidFill>
                  <a:srgbClr val="0070C0"/>
                </a:solidFill>
              </a:rPr>
              <a:t>correlated.</a:t>
            </a: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46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30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117320" y="4702314"/>
            <a:ext cx="8950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Physiological </a:t>
            </a:r>
            <a:r>
              <a:rPr lang="en-AU" sz="2000" dirty="0">
                <a:solidFill>
                  <a:srgbClr val="0070C0"/>
                </a:solidFill>
              </a:rPr>
              <a:t>pulsatile flow rate and pressure at the aorta was </a:t>
            </a:r>
            <a:r>
              <a:rPr lang="en-AU" sz="2000" dirty="0" smtClean="0">
                <a:solidFill>
                  <a:srgbClr val="0070C0"/>
                </a:solidFill>
              </a:rPr>
              <a:t>adopted.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Boundary setup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0" y="1066800"/>
            <a:ext cx="5562600" cy="311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9600"/>
            <a:ext cx="391834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7320" y="5486400"/>
            <a:ext cx="895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Aortic </a:t>
            </a:r>
            <a:r>
              <a:rPr lang="en-AU" sz="2000" dirty="0">
                <a:solidFill>
                  <a:srgbClr val="0070C0"/>
                </a:solidFill>
              </a:rPr>
              <a:t>pressure was applied </a:t>
            </a:r>
            <a:r>
              <a:rPr lang="en-AU" sz="2000" dirty="0" smtClean="0">
                <a:solidFill>
                  <a:srgbClr val="0070C0"/>
                </a:solidFill>
              </a:rPr>
              <a:t>at inlet, and velocity </a:t>
            </a:r>
            <a:r>
              <a:rPr lang="en-AU" sz="2000" dirty="0">
                <a:solidFill>
                  <a:srgbClr val="0070C0"/>
                </a:solidFill>
              </a:rPr>
              <a:t>conditions were imposed on </a:t>
            </a:r>
            <a:r>
              <a:rPr lang="en-AU" sz="2000" dirty="0" smtClean="0">
                <a:solidFill>
                  <a:srgbClr val="0070C0"/>
                </a:solidFill>
              </a:rPr>
              <a:t>outlets.</a:t>
            </a: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66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31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19797" y="835789"/>
            <a:ext cx="895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Momentum and mass conservation equations </a:t>
            </a:r>
            <a:r>
              <a:rPr lang="en-AU" sz="2000" dirty="0">
                <a:solidFill>
                  <a:srgbClr val="0070C0"/>
                </a:solidFill>
              </a:rPr>
              <a:t>in Arbitrary </a:t>
            </a:r>
            <a:r>
              <a:rPr lang="en-AU" sz="2000" dirty="0" err="1" smtClean="0">
                <a:solidFill>
                  <a:srgbClr val="0070C0"/>
                </a:solidFill>
              </a:rPr>
              <a:t>Lagrangian-Eulerian</a:t>
            </a:r>
            <a:r>
              <a:rPr lang="en-AU" sz="2000" dirty="0" smtClean="0">
                <a:solidFill>
                  <a:srgbClr val="0070C0"/>
                </a:solidFill>
              </a:rPr>
              <a:t> (ALE) form: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Governing equations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568" y="3562290"/>
            <a:ext cx="8950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Displacements and tractions at the FSI interface: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4390156"/>
            <a:ext cx="11144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4984973"/>
            <a:ext cx="1676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846709"/>
            <a:ext cx="43910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70634"/>
            <a:ext cx="12573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29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32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228600" y="4648200"/>
            <a:ext cx="86551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he </a:t>
            </a:r>
            <a:r>
              <a:rPr lang="en-AU" sz="2000" dirty="0">
                <a:solidFill>
                  <a:srgbClr val="0070C0"/>
                </a:solidFill>
              </a:rPr>
              <a:t>first principal stress distribution of the image-based model shows a similar result when compared with the idealized model with the same </a:t>
            </a:r>
            <a:r>
              <a:rPr lang="en-AU" sz="2000" dirty="0" smtClean="0">
                <a:solidFill>
                  <a:srgbClr val="0070C0"/>
                </a:solidFill>
              </a:rPr>
              <a:t>angle.</a:t>
            </a:r>
          </a:p>
          <a:p>
            <a:pPr marL="342900" indent="-342900"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representative models can be used for numerical analysis.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First principal stress results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pic>
        <p:nvPicPr>
          <p:cNvPr id="31748" name="Picture 4" descr="Firs principal stress comparison_revi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7" y="609600"/>
            <a:ext cx="6350191" cy="381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45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33</a:t>
            </a:fld>
            <a:endParaRPr lang="en-AU" altLang="zh-CN" sz="1100"/>
          </a:p>
        </p:txBody>
      </p:sp>
      <p:sp>
        <p:nvSpPr>
          <p:cNvPr id="2" name="Rectangle 1"/>
          <p:cNvSpPr/>
          <p:nvPr/>
        </p:nvSpPr>
        <p:spPr>
          <a:xfrm>
            <a:off x="31672" y="838200"/>
            <a:ext cx="37783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B050"/>
                </a:solidFill>
              </a:rPr>
              <a:t>It </a:t>
            </a:r>
            <a:r>
              <a:rPr lang="en-AU" sz="2000" dirty="0">
                <a:solidFill>
                  <a:srgbClr val="00B050"/>
                </a:solidFill>
              </a:rPr>
              <a:t>represents the maximum tensile stress included in the vessel wall due to the pulsatile loading </a:t>
            </a:r>
            <a:r>
              <a:rPr lang="en-AU" sz="2000" dirty="0" smtClean="0">
                <a:solidFill>
                  <a:srgbClr val="00B050"/>
                </a:solidFill>
              </a:rPr>
              <a:t>of blood flow.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First principal stress results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44" y="4146917"/>
            <a:ext cx="38258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A</a:t>
            </a:r>
            <a:r>
              <a:rPr lang="en-AU" sz="2000" dirty="0" smtClean="0">
                <a:solidFill>
                  <a:srgbClr val="0070C0"/>
                </a:solidFill>
              </a:rPr>
              <a:t> </a:t>
            </a:r>
            <a:r>
              <a:rPr lang="en-AU" sz="2000" dirty="0">
                <a:solidFill>
                  <a:srgbClr val="0070C0"/>
                </a:solidFill>
              </a:rPr>
              <a:t>positive correlation is found between the first principal stress at the </a:t>
            </a:r>
            <a:r>
              <a:rPr lang="en-AU" sz="2000" dirty="0" err="1">
                <a:solidFill>
                  <a:srgbClr val="0070C0"/>
                </a:solidFill>
              </a:rPr>
              <a:t>LCx</a:t>
            </a:r>
            <a:r>
              <a:rPr lang="en-AU" sz="2000" dirty="0">
                <a:solidFill>
                  <a:srgbClr val="0070C0"/>
                </a:solidFill>
              </a:rPr>
              <a:t> side bifurcation shoulder and the bifurcation </a:t>
            </a:r>
            <a:r>
              <a:rPr lang="en-AU" sz="2000" dirty="0" smtClean="0">
                <a:solidFill>
                  <a:srgbClr val="0070C0"/>
                </a:solidFill>
              </a:rPr>
              <a:t>angle.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31747" name="Picture 3" descr="Pincipal stress_LCx apex_revis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29000"/>
            <a:ext cx="52673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Pincipal stress_Bifurcation apex_revis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501077"/>
            <a:ext cx="52768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605" y="2590800"/>
            <a:ext cx="38258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>
                <a:solidFill>
                  <a:srgbClr val="0070C0"/>
                </a:solidFill>
              </a:rPr>
              <a:t>T</a:t>
            </a:r>
            <a:r>
              <a:rPr lang="en-AU" sz="2000" dirty="0" smtClean="0">
                <a:solidFill>
                  <a:srgbClr val="0070C0"/>
                </a:solidFill>
              </a:rPr>
              <a:t>he </a:t>
            </a:r>
            <a:r>
              <a:rPr lang="en-AU" sz="2000" dirty="0">
                <a:solidFill>
                  <a:srgbClr val="0070C0"/>
                </a:solidFill>
              </a:rPr>
              <a:t>stress variation at the bifurcation apex is found to negatively correlate </a:t>
            </a:r>
            <a:r>
              <a:rPr lang="en-AU" sz="2000" dirty="0" smtClean="0">
                <a:solidFill>
                  <a:srgbClr val="0070C0"/>
                </a:solidFill>
              </a:rPr>
              <a:t>to </a:t>
            </a:r>
            <a:r>
              <a:rPr lang="en-AU" sz="2000" dirty="0">
                <a:solidFill>
                  <a:srgbClr val="0070C0"/>
                </a:solidFill>
              </a:rPr>
              <a:t>the </a:t>
            </a:r>
            <a:r>
              <a:rPr lang="en-AU" sz="2000" dirty="0" smtClean="0">
                <a:solidFill>
                  <a:srgbClr val="0070C0"/>
                </a:solidFill>
              </a:rPr>
              <a:t>bifurcation angle.</a:t>
            </a: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965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>
                <a:latin typeface="Arial" pitchFamily="34" charset="0"/>
                <a:ea typeface="+mn-ea"/>
                <a:cs typeface="+mn-cs"/>
              </a:rPr>
              <a:t>SAMME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8A71B8C1-E200-4396-9AB4-6D1419595FEF}" type="slidenum">
              <a:rPr lang="en-AU" altLang="zh-CN" sz="1100"/>
              <a:pPr algn="r" eaLnBrk="1" hangingPunct="1"/>
              <a:t>34</a:t>
            </a:fld>
            <a:endParaRPr lang="en-AU" altLang="zh-CN" sz="110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Hemodynamic results</a:t>
            </a:r>
            <a:endParaRPr lang="en-AU" altLang="zh-CN" sz="28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13" y="5410200"/>
            <a:ext cx="91268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High </a:t>
            </a:r>
            <a:r>
              <a:rPr lang="en-AU" sz="2000" dirty="0">
                <a:solidFill>
                  <a:srgbClr val="0070C0"/>
                </a:solidFill>
              </a:rPr>
              <a:t>OSI regions are concentrated at the origins and proximal </a:t>
            </a:r>
            <a:r>
              <a:rPr lang="en-AU" sz="2000" dirty="0" err="1">
                <a:solidFill>
                  <a:srgbClr val="0070C0"/>
                </a:solidFill>
              </a:rPr>
              <a:t>LCx</a:t>
            </a:r>
            <a:r>
              <a:rPr lang="en-AU" sz="2000" dirty="0">
                <a:solidFill>
                  <a:srgbClr val="0070C0"/>
                </a:solidFill>
              </a:rPr>
              <a:t> branches with no significant differences among </a:t>
            </a:r>
            <a:r>
              <a:rPr lang="en-AU" sz="2000" dirty="0" smtClean="0">
                <a:solidFill>
                  <a:srgbClr val="0070C0"/>
                </a:solidFill>
              </a:rPr>
              <a:t>studied models.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96119"/>
            <a:ext cx="60769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4191000" y="3200400"/>
            <a:ext cx="1676400" cy="203436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5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35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72" y="0"/>
            <a:ext cx="9142228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dirty="0" smtClean="0">
                <a:solidFill>
                  <a:schemeClr val="accent2"/>
                </a:solidFill>
              </a:rPr>
              <a:t>Conclusions and future work</a:t>
            </a:r>
            <a:endParaRPr lang="en-AU" altLang="zh-CN" sz="2800" baseline="30000" dirty="0" smtClean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387" y="762000"/>
            <a:ext cx="85789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proposed </a:t>
            </a:r>
            <a:r>
              <a:rPr lang="en-AU" sz="2000" dirty="0" err="1" smtClean="0">
                <a:solidFill>
                  <a:srgbClr val="0070C0"/>
                </a:solidFill>
              </a:rPr>
              <a:t>DPVI</a:t>
            </a:r>
            <a:r>
              <a:rPr lang="en-AU" sz="2000" dirty="0" smtClean="0">
                <a:solidFill>
                  <a:srgbClr val="0070C0"/>
                </a:solidFill>
              </a:rPr>
              <a:t> model improves simulation accuracy.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Clinical trial oriented indicators can be extracted from </a:t>
            </a:r>
            <a:r>
              <a:rPr lang="en-AU" sz="2000" dirty="0" err="1" smtClean="0">
                <a:solidFill>
                  <a:srgbClr val="0070C0"/>
                </a:solidFill>
              </a:rPr>
              <a:t>CFD</a:t>
            </a:r>
            <a:r>
              <a:rPr lang="en-AU" sz="2000" dirty="0" smtClean="0">
                <a:solidFill>
                  <a:srgbClr val="0070C0"/>
                </a:solidFill>
              </a:rPr>
              <a:t> simulations. 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Bifurcation branch orientation significantly alters mechanical stress distribution.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current CFD/FSI model can provided functional results, so as to assist the treating physician in diagnosis.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AU" sz="2000" dirty="0">
              <a:solidFill>
                <a:srgbClr val="00B0F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B0F0"/>
                </a:solidFill>
              </a:rPr>
              <a:t>The prediction accuracy of transitional flow still needs to be improved.</a:t>
            </a:r>
            <a:endParaRPr lang="en-AU" sz="2000" dirty="0">
              <a:solidFill>
                <a:srgbClr val="00B0F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8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95288" y="292100"/>
            <a:ext cx="8229600" cy="922338"/>
          </a:xfrm>
        </p:spPr>
        <p:txBody>
          <a:bodyPr/>
          <a:lstStyle/>
          <a:p>
            <a:pPr eaLnBrk="1" hangingPunct="1"/>
            <a:r>
              <a:rPr lang="en-US" dirty="0" smtClean="0"/>
              <a:t>Journal Publications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304800" y="887412"/>
            <a:ext cx="8229600" cy="5284788"/>
          </a:xfrm>
        </p:spPr>
        <p:txBody>
          <a:bodyPr/>
          <a:lstStyle/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u="sng" dirty="0" smtClean="0"/>
              <a:t>,</a:t>
            </a:r>
            <a:r>
              <a:rPr lang="en-AU" sz="1400" dirty="0" smtClean="0"/>
              <a:t> Z Sun, 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 and JY Tu. "Fluid-structure interaction analysis of the left coronary artery with variable angulation“, </a:t>
            </a:r>
            <a:r>
              <a:rPr lang="en-AU" sz="1400" i="1" dirty="0"/>
              <a:t>C</a:t>
            </a:r>
            <a:r>
              <a:rPr lang="en-AU" sz="1400" i="1" dirty="0" smtClean="0"/>
              <a:t>omputer Methods in Biomechanics and Biomedical Engineering, </a:t>
            </a:r>
            <a:r>
              <a:rPr lang="en-AU" sz="1400" dirty="0" smtClean="0"/>
              <a:t>(2014): Accepted. </a:t>
            </a:r>
            <a:r>
              <a:rPr lang="en-AU" sz="1400" b="1" dirty="0" smtClean="0"/>
              <a:t>IF = 1.393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dirty="0" smtClean="0"/>
              <a:t>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, </a:t>
            </a: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JY </a:t>
            </a:r>
            <a:r>
              <a:rPr lang="en-AU" sz="1400" dirty="0" err="1" smtClean="0"/>
              <a:t>Tu</a:t>
            </a:r>
            <a:r>
              <a:rPr lang="en-AU" sz="1400" dirty="0" smtClean="0"/>
              <a:t> and W Yang. “A numerical and experimental study on the fluid dynamics in a realistic pharyngeal airway”, </a:t>
            </a:r>
            <a:r>
              <a:rPr lang="en-AU" sz="1400" i="1" dirty="0" smtClean="0"/>
              <a:t>Computer Methods in Biomechanics and Biomedical Engineering, </a:t>
            </a:r>
            <a:r>
              <a:rPr lang="en-AU" sz="1400" dirty="0" smtClean="0"/>
              <a:t>(2014): Under review. </a:t>
            </a:r>
            <a:r>
              <a:rPr lang="en-AU" sz="1400" b="1" dirty="0" smtClean="0"/>
              <a:t>IF = 1.393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NA </a:t>
            </a:r>
            <a:r>
              <a:rPr lang="en-AU" sz="1400" dirty="0" err="1" smtClean="0"/>
              <a:t>Buchmann</a:t>
            </a:r>
            <a:r>
              <a:rPr lang="en-AU" sz="1400" dirty="0" smtClean="0"/>
              <a:t>, 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, JY Tu. “Intravascular flow measurements of idealized human carotid artery bifurcations”, Medical &amp; Biological Engineering &amp; Computing, (2014): Submitted. </a:t>
            </a:r>
            <a:r>
              <a:rPr lang="en-AU" sz="1400" b="1" dirty="0" smtClean="0"/>
              <a:t>IF = 1.790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dirty="0" smtClean="0"/>
              <a:t>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, AP </a:t>
            </a:r>
            <a:r>
              <a:rPr lang="en-AU" sz="1400" dirty="0" err="1" smtClean="0"/>
              <a:t>Mouritz</a:t>
            </a:r>
            <a:r>
              <a:rPr lang="en-AU" sz="1400" dirty="0" smtClean="0"/>
              <a:t>, </a:t>
            </a: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u="sng" dirty="0" smtClean="0"/>
              <a:t>, </a:t>
            </a:r>
            <a:r>
              <a:rPr lang="en-AU" sz="1400" dirty="0" smtClean="0"/>
              <a:t>JY Tu. “Inhalation and deposition of carbon and glass composite fibre in the respiratory airway”, </a:t>
            </a:r>
            <a:r>
              <a:rPr lang="en-AU" sz="1400" i="1" dirty="0" smtClean="0"/>
              <a:t>Journal of Aerosol Science, </a:t>
            </a:r>
            <a:r>
              <a:rPr lang="en-AU" sz="1400" dirty="0" smtClean="0"/>
              <a:t>Vol. 65 (2013): 58-68. </a:t>
            </a:r>
            <a:r>
              <a:rPr lang="en-AU" sz="1400" b="1" dirty="0" smtClean="0"/>
              <a:t>IF = 2.686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, JY Tu. “Image-based computational </a:t>
            </a:r>
            <a:r>
              <a:rPr lang="en-AU" sz="1400" dirty="0" err="1" smtClean="0"/>
              <a:t>hemodynamics</a:t>
            </a:r>
            <a:r>
              <a:rPr lang="en-AU" sz="1400" dirty="0" smtClean="0"/>
              <a:t> evaluation of atherosclerotic carotid bifurcation models”, </a:t>
            </a:r>
            <a:r>
              <a:rPr lang="en-AU" sz="1400" i="1" dirty="0" smtClean="0"/>
              <a:t>Computers in Biology and Medicine</a:t>
            </a:r>
            <a:r>
              <a:rPr lang="en-AU" sz="1400" dirty="0" smtClean="0"/>
              <a:t>, 43 (2013):1353-1362. </a:t>
            </a:r>
            <a:r>
              <a:rPr lang="en-AU" sz="1400" b="1" dirty="0" smtClean="0"/>
              <a:t>IF = 1.162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</a:t>
            </a:r>
            <a:r>
              <a:rPr lang="en-AU" sz="1400" dirty="0" err="1" smtClean="0"/>
              <a:t>KKL</a:t>
            </a:r>
            <a:r>
              <a:rPr lang="en-AU" sz="1400" dirty="0" smtClean="0"/>
              <a:t> Wong, JY Tu. “</a:t>
            </a:r>
            <a:r>
              <a:rPr lang="en-AU" sz="1400" dirty="0" err="1" smtClean="0"/>
              <a:t>Hemodynamics</a:t>
            </a:r>
            <a:r>
              <a:rPr lang="en-AU" sz="1400" dirty="0" smtClean="0"/>
              <a:t> analysis of patient‐specific carotid bifurcation: A </a:t>
            </a:r>
            <a:r>
              <a:rPr lang="en-AU" sz="1400" dirty="0" err="1" smtClean="0"/>
              <a:t>CFD</a:t>
            </a:r>
            <a:r>
              <a:rPr lang="en-AU" sz="1400" dirty="0" smtClean="0"/>
              <a:t> model of downstream peripheral vascular impedance”, </a:t>
            </a:r>
            <a:r>
              <a:rPr lang="en-AU" sz="1400" i="1" dirty="0" smtClean="0"/>
              <a:t>International Journal for Numerical </a:t>
            </a:r>
            <a:r>
              <a:rPr lang="en-AU" sz="1400" i="1" dirty="0"/>
              <a:t>M</a:t>
            </a:r>
            <a:r>
              <a:rPr lang="en-AU" sz="1400" i="1" dirty="0" smtClean="0"/>
              <a:t>ethods in Biomedical Engineering</a:t>
            </a:r>
            <a:r>
              <a:rPr lang="en-AU" sz="1400" dirty="0" smtClean="0"/>
              <a:t>, 29 (2013): 476-491. </a:t>
            </a:r>
            <a:r>
              <a:rPr lang="en-AU" sz="1400" b="1" dirty="0" smtClean="0"/>
              <a:t>IF = 1.31</a:t>
            </a:r>
          </a:p>
          <a:p>
            <a:pPr marL="342900" indent="-342900" algn="just">
              <a:buFontTx/>
              <a:buAutoNum type="arabicPeriod"/>
            </a:pPr>
            <a:endParaRPr lang="en-AU" sz="1400" dirty="0" smtClean="0"/>
          </a:p>
          <a:p>
            <a:pPr marL="342900" indent="-342900" algn="just">
              <a:buFontTx/>
              <a:buAutoNum type="arabicPeriod"/>
            </a:pPr>
            <a:endParaRPr lang="en-AU" sz="1400" dirty="0" smtClean="0"/>
          </a:p>
          <a:p>
            <a:pPr marL="342900" indent="-342900" algn="just">
              <a:buFontTx/>
              <a:buAutoNum type="arabicPeriod"/>
            </a:pPr>
            <a:endParaRPr lang="en-AU" sz="1400" dirty="0" smtClean="0"/>
          </a:p>
          <a:p>
            <a:pPr marL="342900" indent="-342900" algn="just" eaLnBrk="1" hangingPunct="1">
              <a:buFontTx/>
              <a:buAutoNum type="arabicPeriod"/>
            </a:pPr>
            <a:endParaRPr lang="en-AU" sz="1400" b="1" dirty="0" smtClean="0"/>
          </a:p>
        </p:txBody>
      </p:sp>
      <p:sp>
        <p:nvSpPr>
          <p:cNvPr id="53254" name="Date Placeholder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AU" sz="1100" smtClean="0">
                <a:latin typeface="Verdana" pitchFamily="34" charset="0"/>
                <a:ea typeface="PMingLiU" pitchFamily="18" charset="-120"/>
              </a:rPr>
              <a:t>RMIT University©2013</a:t>
            </a:r>
          </a:p>
        </p:txBody>
      </p:sp>
      <p:sp>
        <p:nvSpPr>
          <p:cNvPr id="53255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AU" sz="1100" smtClean="0">
                <a:latin typeface="Verdana" pitchFamily="34" charset="0"/>
                <a:ea typeface="PMingLiU" pitchFamily="18" charset="-120"/>
              </a:rPr>
              <a:t>Science, Engineering &amp; Health</a:t>
            </a:r>
          </a:p>
        </p:txBody>
      </p:sp>
      <p:sp>
        <p:nvSpPr>
          <p:cNvPr id="532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92B43E0-BEE1-4075-A822-517D045A4BB9}" type="slidenum">
              <a:rPr kumimoji="1" lang="en-AU" sz="1100" smtClean="0">
                <a:latin typeface="Verdana" pitchFamily="34" charset="0"/>
                <a:ea typeface="PMingLiU" pitchFamily="18" charset="-120"/>
              </a:rPr>
              <a:pPr eaLnBrk="1" hangingPunct="1"/>
              <a:t>36</a:t>
            </a:fld>
            <a:endParaRPr kumimoji="1" lang="en-AU" sz="1100" smtClean="0">
              <a:latin typeface="Verdana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3077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95288" y="292100"/>
            <a:ext cx="8229600" cy="922338"/>
          </a:xfrm>
        </p:spPr>
        <p:txBody>
          <a:bodyPr/>
          <a:lstStyle/>
          <a:p>
            <a:pPr eaLnBrk="1" hangingPunct="1"/>
            <a:r>
              <a:rPr lang="en-US" dirty="0" smtClean="0"/>
              <a:t>Conference Publications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334000"/>
          </a:xfrm>
        </p:spPr>
        <p:txBody>
          <a:bodyPr/>
          <a:lstStyle/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Z Sun, K </a:t>
            </a:r>
            <a:r>
              <a:rPr lang="en-AU" sz="1400" dirty="0" err="1" smtClean="0"/>
              <a:t>Inthavong</a:t>
            </a:r>
            <a:r>
              <a:rPr lang="en-AU" sz="1400" dirty="0" smtClean="0"/>
              <a:t>, JY Tu. “Fluid-structure interaction analysis of representative left coronary artery models with different angulations”, </a:t>
            </a:r>
            <a:r>
              <a:rPr lang="en-AU" sz="1400" i="1" dirty="0" smtClean="0"/>
              <a:t>Computing in Cardiology</a:t>
            </a:r>
            <a:r>
              <a:rPr lang="en-AU" sz="1400" dirty="0" smtClean="0"/>
              <a:t>, 2013, 5-8.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X Wang, JY Tu. “Numerical research about the internal flow of steam-jet vacuum pump: evaluation of turbulence models and determination of the shock-mixing layer”, </a:t>
            </a:r>
            <a:r>
              <a:rPr lang="en-AU" sz="1400" i="1" dirty="0" smtClean="0"/>
              <a:t>The 18th International Vacuum Congress, Physics </a:t>
            </a:r>
            <a:r>
              <a:rPr lang="en-AU" sz="1400" i="1" dirty="0" err="1" smtClean="0"/>
              <a:t>Procedia</a:t>
            </a:r>
            <a:r>
              <a:rPr lang="en-AU" sz="1400" i="1" dirty="0" smtClean="0"/>
              <a:t>, </a:t>
            </a:r>
            <a:r>
              <a:rPr lang="en-AU" sz="1400" dirty="0" smtClean="0"/>
              <a:t>2012, Vol. 32: 614-622.  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</a:t>
            </a:r>
            <a:r>
              <a:rPr lang="en-AU" sz="1400" dirty="0" err="1" smtClean="0"/>
              <a:t>KKL</a:t>
            </a:r>
            <a:r>
              <a:rPr lang="en-AU" sz="1400" dirty="0" smtClean="0"/>
              <a:t> Wong, JY Tu. “Effect of Local Wall Shear Stress on Low-density lipoprotein Transportation in Atherosclerotic Carotid Bifurcation”, </a:t>
            </a:r>
            <a:r>
              <a:rPr lang="en-AU" sz="1400" i="1" dirty="0" smtClean="0"/>
              <a:t>International Proceedings of Chemical, Biological &amp; Environmental Engineering</a:t>
            </a:r>
            <a:r>
              <a:rPr lang="en-AU" sz="1400" dirty="0" smtClean="0"/>
              <a:t>, 2012, Vol. 34: 62-67.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dirty="0" err="1" smtClean="0"/>
              <a:t>KKL</a:t>
            </a:r>
            <a:r>
              <a:rPr lang="en-AU" sz="1400" dirty="0" smtClean="0"/>
              <a:t> Wong, </a:t>
            </a: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JY Tu. “Numerical Study of </a:t>
            </a:r>
            <a:r>
              <a:rPr lang="en-AU" sz="1400" dirty="0" err="1" smtClean="0"/>
              <a:t>Stenosed</a:t>
            </a:r>
            <a:r>
              <a:rPr lang="en-AU" sz="1400" dirty="0" smtClean="0"/>
              <a:t> Carotid Bifurcation Models Based on Wall Shear Stress Distribution”, </a:t>
            </a:r>
            <a:r>
              <a:rPr lang="en-AU" sz="1400" i="1" dirty="0" smtClean="0"/>
              <a:t>International Proceedings of Chemical, Biological &amp; Environmental Engineering</a:t>
            </a:r>
            <a:r>
              <a:rPr lang="en-AU" sz="1400" dirty="0" smtClean="0"/>
              <a:t>, 2012, Vol. 34: 40-44.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</a:t>
            </a:r>
            <a:r>
              <a:rPr lang="en-AU" sz="1400" dirty="0" err="1" smtClean="0"/>
              <a:t>KKL</a:t>
            </a:r>
            <a:r>
              <a:rPr lang="en-AU" sz="1400" dirty="0" smtClean="0"/>
              <a:t> Wong, Z Sun, JY Tu. “Numerical analysis of stent porosity and strut geometry for intra-</a:t>
            </a:r>
            <a:r>
              <a:rPr lang="en-AU" sz="1400" dirty="0" err="1" smtClean="0"/>
              <a:t>saccular</a:t>
            </a:r>
            <a:r>
              <a:rPr lang="en-AU" sz="1400" dirty="0" smtClean="0"/>
              <a:t> aneurysmal flow”, </a:t>
            </a:r>
            <a:r>
              <a:rPr lang="en-AU" sz="1400" i="1" dirty="0" smtClean="0"/>
              <a:t>Computing in Cardiology</a:t>
            </a:r>
            <a:r>
              <a:rPr lang="en-AU" sz="1400" dirty="0" smtClean="0"/>
              <a:t>, 2011, 477-480.</a:t>
            </a:r>
          </a:p>
          <a:p>
            <a:pPr marL="342900" indent="-342900" algn="just">
              <a:buFontTx/>
              <a:buAutoNum type="arabicPeriod"/>
            </a:pPr>
            <a:r>
              <a:rPr lang="en-AU" sz="1400" dirty="0" err="1" smtClean="0"/>
              <a:t>KKL</a:t>
            </a:r>
            <a:r>
              <a:rPr lang="en-AU" sz="1400" dirty="0" smtClean="0"/>
              <a:t> Wong, </a:t>
            </a:r>
            <a:r>
              <a:rPr lang="en-AU" sz="1400" b="1" u="sng" dirty="0" err="1" smtClean="0"/>
              <a:t>Jingliang</a:t>
            </a:r>
            <a:r>
              <a:rPr lang="en-AU" sz="1400" b="1" u="sng" dirty="0" smtClean="0"/>
              <a:t> Dong</a:t>
            </a:r>
            <a:r>
              <a:rPr lang="en-AU" sz="1400" dirty="0" smtClean="0"/>
              <a:t>, SCP Cheung, JY Tu. “Hemodynamic analysis of virtual stent design for atherosclerotic carotid artery”, </a:t>
            </a:r>
            <a:r>
              <a:rPr lang="en-AU" sz="1400" i="1" dirty="0" smtClean="0"/>
              <a:t>Computing in Cardiology</a:t>
            </a:r>
            <a:r>
              <a:rPr lang="en-AU" sz="1400" dirty="0" smtClean="0"/>
              <a:t>, 2011, 157-160.</a:t>
            </a:r>
          </a:p>
          <a:p>
            <a:pPr marL="342900" indent="-342900">
              <a:buFontTx/>
              <a:buAutoNum type="arabicPeriod"/>
            </a:pPr>
            <a:endParaRPr lang="en-AU" sz="1400" dirty="0" smtClean="0"/>
          </a:p>
          <a:p>
            <a:pPr marL="342900" indent="-342900">
              <a:buFontTx/>
              <a:buAutoNum type="arabicPeriod"/>
            </a:pPr>
            <a:endParaRPr lang="en-AU" sz="1400" dirty="0" smtClean="0"/>
          </a:p>
          <a:p>
            <a:pPr marL="342900" indent="-342900">
              <a:buFontTx/>
              <a:buAutoNum type="arabicPeriod"/>
            </a:pPr>
            <a:endParaRPr lang="en-AU" sz="1400" dirty="0" smtClean="0"/>
          </a:p>
          <a:p>
            <a:pPr marL="342900" indent="-342900" algn="just" eaLnBrk="1" hangingPunct="1">
              <a:buFontTx/>
              <a:buAutoNum type="arabicPeriod"/>
            </a:pPr>
            <a:endParaRPr lang="en-AU" sz="1400" b="1" dirty="0" smtClean="0"/>
          </a:p>
        </p:txBody>
      </p:sp>
      <p:sp>
        <p:nvSpPr>
          <p:cNvPr id="53254" name="Date Placeholder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AU" sz="1100" smtClean="0">
                <a:latin typeface="Verdana" pitchFamily="34" charset="0"/>
                <a:ea typeface="PMingLiU" pitchFamily="18" charset="-120"/>
              </a:rPr>
              <a:t>RMIT University©2013</a:t>
            </a:r>
          </a:p>
        </p:txBody>
      </p:sp>
      <p:sp>
        <p:nvSpPr>
          <p:cNvPr id="53255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AU" sz="1100" smtClean="0">
                <a:latin typeface="Verdana" pitchFamily="34" charset="0"/>
                <a:ea typeface="PMingLiU" pitchFamily="18" charset="-120"/>
              </a:rPr>
              <a:t>Science, Engineering &amp; Health</a:t>
            </a:r>
          </a:p>
        </p:txBody>
      </p:sp>
      <p:sp>
        <p:nvSpPr>
          <p:cNvPr id="532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92B43E0-BEE1-4075-A822-517D045A4BB9}" type="slidenum">
              <a:rPr kumimoji="1" lang="en-AU" sz="1100" smtClean="0">
                <a:latin typeface="Verdana" pitchFamily="34" charset="0"/>
                <a:ea typeface="PMingLiU" pitchFamily="18" charset="-120"/>
              </a:rPr>
              <a:pPr eaLnBrk="1" hangingPunct="1"/>
              <a:t>37</a:t>
            </a:fld>
            <a:endParaRPr kumimoji="1" lang="en-AU" sz="1100" smtClean="0">
              <a:latin typeface="Verdana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781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SAMME</a:t>
            </a:r>
            <a:endParaRPr lang="en-AU"/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88E8FFC-1C0A-4D19-868A-64717A879AD0}" type="slidenum">
              <a:rPr lang="en-AU" altLang="zh-CN" sz="1100"/>
              <a:pPr eaLnBrk="1" hangingPunct="1"/>
              <a:t>38</a:t>
            </a:fld>
            <a:endParaRPr lang="en-AU" altLang="zh-CN" sz="110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292100"/>
            <a:ext cx="9144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887E6E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795338" indent="-161925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090613" indent="-1666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390650" indent="-17145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18478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3050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622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219450" indent="-171450" algn="l" rtl="0" fontAlgn="base">
              <a:spcBef>
                <a:spcPct val="25000"/>
              </a:spcBef>
              <a:spcAft>
                <a:spcPct val="0"/>
              </a:spcAft>
              <a:buClr>
                <a:srgbClr val="887E6E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sz="2500" dirty="0" smtClean="0">
                <a:solidFill>
                  <a:srgbClr val="EE3224"/>
                </a:solidFill>
                <a:latin typeface="+mj-lt"/>
                <a:ea typeface="+mj-ea"/>
                <a:cs typeface="+mj-cs"/>
              </a:rPr>
              <a:t>Thanks for your attention !</a:t>
            </a:r>
            <a:endParaRPr lang="en-US" sz="2500" dirty="0">
              <a:solidFill>
                <a:srgbClr val="EE3224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7063" y="1100931"/>
            <a:ext cx="5349875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9010"/>
            <a:ext cx="1864821" cy="322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sz="2800" dirty="0" smtClean="0">
                <a:solidFill>
                  <a:schemeClr val="accent2"/>
                </a:solidFill>
              </a:rPr>
              <a:t>Stenosis and Stroke</a:t>
            </a:r>
            <a:endParaRPr lang="en-AU" altLang="zh-CN" sz="3000" b="1" dirty="0"/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4</a:t>
            </a:fld>
            <a:endParaRPr lang="en-AU" altLang="zh-CN" sz="1100"/>
          </a:p>
        </p:txBody>
      </p:sp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73" y="1435083"/>
            <a:ext cx="19050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74173" y="1630347"/>
            <a:ext cx="160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</a:t>
            </a:r>
            <a:r>
              <a:rPr lang="en-AU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WSS</a:t>
            </a:r>
            <a:endParaRPr lang="en-AU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42" y="1492233"/>
            <a:ext cx="18954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048766" y="1799622"/>
            <a:ext cx="160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 smtClean="0">
                <a:solidFill>
                  <a:schemeClr val="accent6">
                    <a:lumMod val="75000"/>
                  </a:schemeClr>
                </a:solidFill>
              </a:rPr>
              <a:t>high </a:t>
            </a:r>
            <a:r>
              <a:rPr lang="en-AU" sz="1600" dirty="0" err="1" smtClean="0">
                <a:solidFill>
                  <a:schemeClr val="accent6">
                    <a:lumMod val="75000"/>
                  </a:schemeClr>
                </a:solidFill>
              </a:rPr>
              <a:t>WSS</a:t>
            </a:r>
            <a:endParaRPr lang="en-AU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5391" y="2261585"/>
            <a:ext cx="2381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 smtClean="0">
                <a:solidFill>
                  <a:srgbClr val="0070C0"/>
                </a:solidFill>
              </a:rPr>
              <a:t>Constrictive remodelling</a:t>
            </a: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16200000">
            <a:off x="4468923" y="1734679"/>
            <a:ext cx="246468" cy="37635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 rot="16200000">
            <a:off x="1983418" y="1738196"/>
            <a:ext cx="246468" cy="37635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 rot="1672511">
            <a:off x="1037999" y="1341776"/>
            <a:ext cx="551198" cy="1067236"/>
          </a:xfrm>
          <a:prstGeom prst="ellipse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304" y="2900026"/>
            <a:ext cx="26670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91" y="3506194"/>
            <a:ext cx="3752850" cy="233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Straight Connector 30"/>
          <p:cNvCxnSpPr/>
          <p:nvPr/>
        </p:nvCxnSpPr>
        <p:spPr bwMode="auto">
          <a:xfrm>
            <a:off x="3266004" y="3928726"/>
            <a:ext cx="1458912" cy="0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2581791" y="5475208"/>
            <a:ext cx="381000" cy="457200"/>
          </a:xfrm>
          <a:prstGeom prst="ellipse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962791" y="4065508"/>
            <a:ext cx="114300" cy="114300"/>
          </a:xfrm>
          <a:prstGeom prst="ellipse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391291" y="3607948"/>
            <a:ext cx="685800" cy="571859"/>
          </a:xfrm>
          <a:prstGeom prst="ellipse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23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 descr="C:\Users\yanginet107\Desktop\Treating physic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65" y="1853990"/>
            <a:ext cx="2211387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05" y="1268760"/>
            <a:ext cx="2176462" cy="217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8" descr="C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2"/>
            <a:ext cx="38100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645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" hangingPunct="1"/>
            <a:r>
              <a:rPr lang="en-AU" altLang="zh-CN" sz="3000" b="1"/>
              <a:t> Applications of nasal studies</a:t>
            </a: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5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1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2800" b="1" dirty="0">
                <a:solidFill>
                  <a:schemeClr val="accent2"/>
                </a:solidFill>
              </a:rPr>
              <a:t> </a:t>
            </a:r>
            <a:r>
              <a:rPr lang="en-AU" altLang="zh-CN" sz="2800" dirty="0">
                <a:solidFill>
                  <a:schemeClr val="accent2"/>
                </a:solidFill>
              </a:rPr>
              <a:t>V</a:t>
            </a:r>
            <a:r>
              <a:rPr lang="en-AU" altLang="zh-CN" sz="2800" dirty="0" smtClean="0">
                <a:solidFill>
                  <a:schemeClr val="accent2"/>
                </a:solidFill>
              </a:rPr>
              <a:t>ascular disease diagnosis</a:t>
            </a:r>
            <a:endParaRPr lang="en-AU" altLang="zh-CN" sz="3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5229" y="4221088"/>
            <a:ext cx="87849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Stenosis severity assessment is limited to </a:t>
            </a:r>
            <a:r>
              <a:rPr lang="en-AU" sz="2000" dirty="0" smtClean="0">
                <a:solidFill>
                  <a:srgbClr val="3333FF"/>
                </a:solidFill>
              </a:rPr>
              <a:t>geometric measurement.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AU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ultimate evaluation of vascular disease largely relies on the experience of the treating physician.</a:t>
            </a:r>
          </a:p>
        </p:txBody>
      </p:sp>
    </p:spTree>
    <p:extLst>
      <p:ext uri="{BB962C8B-B14F-4D97-AF65-F5344CB8AC3E}">
        <p14:creationId xmlns:p14="http://schemas.microsoft.com/office/powerpoint/2010/main" val="200908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3000" dirty="0" smtClean="0">
                <a:solidFill>
                  <a:srgbClr val="FF0000"/>
                </a:solidFill>
              </a:rPr>
              <a:t>Literature review</a:t>
            </a:r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6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500" y="636000"/>
            <a:ext cx="859199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>
                <a:solidFill>
                  <a:srgbClr val="3333FF"/>
                </a:solidFill>
              </a:rPr>
              <a:t>Primary techniques: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i="1" dirty="0" smtClean="0">
                <a:solidFill>
                  <a:srgbClr val="0070C0"/>
                </a:solidFill>
              </a:rPr>
              <a:t>in-vivo</a:t>
            </a:r>
            <a:r>
              <a:rPr lang="en-AU" sz="2400" dirty="0" smtClean="0">
                <a:solidFill>
                  <a:srgbClr val="0070C0"/>
                </a:solidFill>
              </a:rPr>
              <a:t> investigations: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Doppler and ultrasound-based techniques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Experimental modelling or </a:t>
            </a:r>
            <a:r>
              <a:rPr lang="en-AU" sz="2400" i="1" dirty="0" smtClean="0">
                <a:solidFill>
                  <a:srgbClr val="0070C0"/>
                </a:solidFill>
              </a:rPr>
              <a:t>in-vitro</a:t>
            </a:r>
            <a:r>
              <a:rPr lang="en-AU" sz="2400" dirty="0" smtClean="0">
                <a:solidFill>
                  <a:srgbClr val="0070C0"/>
                </a:solidFill>
              </a:rPr>
              <a:t> modelling: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Particle Image </a:t>
            </a:r>
            <a:r>
              <a:rPr lang="en-AU" sz="2400" dirty="0" err="1" smtClean="0">
                <a:solidFill>
                  <a:srgbClr val="0070C0"/>
                </a:solidFill>
              </a:rPr>
              <a:t>Velocimetry</a:t>
            </a:r>
            <a:r>
              <a:rPr lang="en-AU" sz="2400" dirty="0" smtClean="0">
                <a:solidFill>
                  <a:srgbClr val="0070C0"/>
                </a:solidFill>
              </a:rPr>
              <a:t> (</a:t>
            </a:r>
            <a:r>
              <a:rPr lang="en-AU" sz="2400" dirty="0" err="1" smtClean="0">
                <a:solidFill>
                  <a:srgbClr val="0070C0"/>
                </a:solidFill>
              </a:rPr>
              <a:t>PIV</a:t>
            </a:r>
            <a:r>
              <a:rPr lang="en-AU" sz="2400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Computational modelling: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Computational fluid dynamics (</a:t>
            </a:r>
            <a:r>
              <a:rPr lang="en-AU" sz="2400" dirty="0" err="1" smtClean="0">
                <a:solidFill>
                  <a:srgbClr val="0070C0"/>
                </a:solidFill>
              </a:rPr>
              <a:t>CFD</a:t>
            </a:r>
            <a:r>
              <a:rPr lang="en-AU" sz="2400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AU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99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3000" dirty="0" smtClean="0">
                <a:solidFill>
                  <a:srgbClr val="FF0000"/>
                </a:solidFill>
              </a:rPr>
              <a:t>Literature review</a:t>
            </a:r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7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6000"/>
            <a:ext cx="903649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>
                <a:solidFill>
                  <a:srgbClr val="3333FF"/>
                </a:solidFill>
              </a:rPr>
              <a:t>Pros and cons: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i="1" dirty="0">
                <a:solidFill>
                  <a:srgbClr val="0070C0"/>
                </a:solidFill>
              </a:rPr>
              <a:t>in-vivo</a:t>
            </a:r>
            <a:r>
              <a:rPr lang="en-AU" sz="2400" dirty="0">
                <a:solidFill>
                  <a:srgbClr val="0070C0"/>
                </a:solidFill>
              </a:rPr>
              <a:t> </a:t>
            </a:r>
            <a:r>
              <a:rPr lang="en-AU" sz="2400" dirty="0" smtClean="0">
                <a:solidFill>
                  <a:srgbClr val="0070C0"/>
                </a:solidFill>
              </a:rPr>
              <a:t>investigations: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directly measure the hemodynamic forces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lack of spatial and temporal resolutions, and large 	measurement noise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 smtClean="0">
                <a:solidFill>
                  <a:srgbClr val="0070C0"/>
                </a:solidFill>
              </a:rPr>
              <a:t>Experimental modelling:</a:t>
            </a:r>
            <a:endParaRPr lang="en-AU" sz="2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relatively high resolution</a:t>
            </a:r>
            <a:endParaRPr lang="en-AU" sz="2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400" dirty="0">
                <a:solidFill>
                  <a:srgbClr val="0070C0"/>
                </a:solidFill>
              </a:rPr>
              <a:t>	</a:t>
            </a:r>
            <a:r>
              <a:rPr lang="en-AU" sz="2400" dirty="0" smtClean="0">
                <a:solidFill>
                  <a:srgbClr val="0070C0"/>
                </a:solidFill>
              </a:rPr>
              <a:t>challenged by  accurate representation of boundary 	conditions, vessel geometry and arterial vessel properties</a:t>
            </a:r>
            <a:endParaRPr lang="en-AU" sz="2400" dirty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AU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9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3000" dirty="0" smtClean="0">
                <a:solidFill>
                  <a:srgbClr val="FF0000"/>
                </a:solidFill>
              </a:rPr>
              <a:t>Literature review</a:t>
            </a:r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8</a:t>
            </a:fld>
            <a:endParaRPr lang="en-AU" altLang="zh-CN" sz="110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6000"/>
            <a:ext cx="90364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AU" sz="2400" dirty="0" smtClean="0">
                <a:solidFill>
                  <a:srgbClr val="3333FF"/>
                </a:solidFill>
              </a:rPr>
              <a:t>Computational </a:t>
            </a:r>
            <a:r>
              <a:rPr lang="en-AU" sz="2400" dirty="0" err="1" smtClean="0">
                <a:solidFill>
                  <a:srgbClr val="3333FF"/>
                </a:solidFill>
              </a:rPr>
              <a:t>hemodynamics</a:t>
            </a:r>
            <a:r>
              <a:rPr lang="en-AU" sz="2400" dirty="0" smtClean="0">
                <a:solidFill>
                  <a:srgbClr val="3333FF"/>
                </a:solidFill>
              </a:rPr>
              <a:t> using CFD: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Powerful and insightful research tool for the identification of </a:t>
            </a:r>
            <a:r>
              <a:rPr lang="en-AU" sz="2000" dirty="0" err="1" smtClean="0">
                <a:solidFill>
                  <a:srgbClr val="0070C0"/>
                </a:solidFill>
              </a:rPr>
              <a:t>haemodynamics</a:t>
            </a:r>
            <a:r>
              <a:rPr lang="en-AU" sz="2000" dirty="0" smtClean="0">
                <a:solidFill>
                  <a:srgbClr val="0070C0"/>
                </a:solidFill>
              </a:rPr>
              <a:t> parameters, such as </a:t>
            </a:r>
            <a:r>
              <a:rPr lang="en-AU" sz="2000" dirty="0" err="1" smtClean="0">
                <a:solidFill>
                  <a:srgbClr val="0070C0"/>
                </a:solidFill>
              </a:rPr>
              <a:t>WSS</a:t>
            </a:r>
            <a:r>
              <a:rPr lang="en-AU" sz="2000" dirty="0" smtClean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WSS remains one of the most intensively studied areas, primarily due to the identified strong correlation between low WSS and lesion development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In healthy large arteries, laminar blood flow. In diseased arteries with the presence of complex geometries or occlusion sites, disturbed flow with weak turbulence.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fluid structure interaction also received an increased interest. </a:t>
            </a:r>
          </a:p>
          <a:p>
            <a:r>
              <a:rPr lang="en-AU" sz="2000" dirty="0" smtClean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6694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84" tIns="42492" rIns="84984" bIns="42492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fontAlgn="b" hangingPunct="1"/>
            <a:r>
              <a:rPr lang="en-AU" altLang="zh-CN" sz="3000" dirty="0" smtClean="0">
                <a:solidFill>
                  <a:srgbClr val="FF0000"/>
                </a:solidFill>
              </a:rPr>
              <a:t>Research gaps</a:t>
            </a:r>
            <a:endParaRPr lang="en-AU" altLang="zh-CN" sz="3000" dirty="0">
              <a:solidFill>
                <a:srgbClr val="FF0000"/>
              </a:solidFill>
            </a:endParaRPr>
          </a:p>
        </p:txBody>
      </p:sp>
      <p:sp>
        <p:nvSpPr>
          <p:cNvPr id="6148" name="Date Placeholder 1"/>
          <p:cNvSpPr txBox="1">
            <a:spLocks noGrp="1"/>
          </p:cNvSpPr>
          <p:nvPr/>
        </p:nvSpPr>
        <p:spPr bwMode="auto">
          <a:xfrm>
            <a:off x="444500" y="65659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AU" altLang="zh-CN" sz="1100"/>
              <a:t>RMIT University©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 bwMode="auto">
          <a:xfrm>
            <a:off x="2590800" y="6553200"/>
            <a:ext cx="3832225" cy="2159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AU" sz="1100" dirty="0" err="1">
                <a:latin typeface="Arial" pitchFamily="34" charset="0"/>
                <a:ea typeface="+mn-ea"/>
                <a:cs typeface="+mn-cs"/>
              </a:rPr>
              <a:t>SAMME</a:t>
            </a:r>
            <a:endParaRPr lang="en-AU" sz="110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0" name="Slide Number Placeholder 3"/>
          <p:cNvSpPr txBox="1">
            <a:spLocks noGrp="1"/>
          </p:cNvSpPr>
          <p:nvPr/>
        </p:nvSpPr>
        <p:spPr bwMode="auto">
          <a:xfrm>
            <a:off x="6523038" y="6578600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A869D7BD-F3A2-4ED9-86EC-EC3A169AE414}" type="slidenum">
              <a:rPr lang="en-AU" altLang="zh-CN" sz="1100"/>
              <a:pPr algn="r" eaLnBrk="1" hangingPunct="1"/>
              <a:t>9</a:t>
            </a:fld>
            <a:endParaRPr lang="en-AU" altLang="zh-CN" sz="1100"/>
          </a:p>
        </p:txBody>
      </p:sp>
      <p:sp>
        <p:nvSpPr>
          <p:cNvPr id="15" name="TextBox 14"/>
          <p:cNvSpPr txBox="1"/>
          <p:nvPr/>
        </p:nvSpPr>
        <p:spPr>
          <a:xfrm>
            <a:off x="0" y="636000"/>
            <a:ext cx="903649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AU" sz="2400" dirty="0" smtClean="0">
                <a:solidFill>
                  <a:srgbClr val="3333FF"/>
                </a:solidFill>
              </a:rPr>
              <a:t>Computational </a:t>
            </a:r>
            <a:r>
              <a:rPr lang="en-AU" sz="2400" dirty="0" err="1" smtClean="0">
                <a:solidFill>
                  <a:srgbClr val="3333FF"/>
                </a:solidFill>
              </a:rPr>
              <a:t>hemodynamics</a:t>
            </a:r>
            <a:r>
              <a:rPr lang="en-AU" sz="2400" dirty="0" smtClean="0">
                <a:solidFill>
                  <a:srgbClr val="3333FF"/>
                </a:solidFill>
              </a:rPr>
              <a:t> using CFD: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Obtain the patient-specific arterial geometry (CT, or MR) and blood flow data (Doppler ultrasound, or Phase-contrast MR).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Not all routine clinical examinations include  blood flow measurements.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Current studies are largely limited in fluid dynamics fields.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70C0"/>
                </a:solidFill>
              </a:rPr>
              <a:t>The implementation of FSI is still not widely used due to the complex modelling requirements and high computational cost.</a:t>
            </a:r>
          </a:p>
          <a:p>
            <a:r>
              <a:rPr lang="en-AU" sz="2000" dirty="0" smtClean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16088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-2">
  <a:themeElements>
    <a:clrScheme name="Presentation-2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EBDB0"/>
      </a:accent1>
      <a:accent2>
        <a:srgbClr val="EE3224"/>
      </a:accent2>
      <a:accent3>
        <a:srgbClr val="FFFFFF"/>
      </a:accent3>
      <a:accent4>
        <a:srgbClr val="000000"/>
      </a:accent4>
      <a:accent5>
        <a:srgbClr val="DBDBD4"/>
      </a:accent5>
      <a:accent6>
        <a:srgbClr val="D82C20"/>
      </a:accent6>
      <a:hlink>
        <a:srgbClr val="000000"/>
      </a:hlink>
      <a:folHlink>
        <a:srgbClr val="FFEE00"/>
      </a:folHlink>
    </a:clrScheme>
    <a:fontScheme name="Presentation-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Presentation-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-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-2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EBDB0"/>
        </a:accent1>
        <a:accent2>
          <a:srgbClr val="EE3224"/>
        </a:accent2>
        <a:accent3>
          <a:srgbClr val="FFFFFF"/>
        </a:accent3>
        <a:accent4>
          <a:srgbClr val="000000"/>
        </a:accent4>
        <a:accent5>
          <a:srgbClr val="DBDBD4"/>
        </a:accent5>
        <a:accent6>
          <a:srgbClr val="D82C20"/>
        </a:accent6>
        <a:hlink>
          <a:srgbClr val="000000"/>
        </a:hlink>
        <a:folHlink>
          <a:srgbClr val="FF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Presentation-2</Template>
  <TotalTime>18621</TotalTime>
  <Words>2238</Words>
  <Application>Microsoft Office PowerPoint</Application>
  <PresentationFormat>On-screen Show (4:3)</PresentationFormat>
  <Paragraphs>378</Paragraphs>
  <Slides>38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Presentation-2</vt:lpstr>
      <vt:lpstr>Developing A Hemodynamic Model for Improving Surgical Treatment of Vascular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Journal Publications</vt:lpstr>
      <vt:lpstr>Conference Publications</vt:lpstr>
      <vt:lpstr>PowerPoint Presentation</vt:lpstr>
    </vt:vector>
  </TitlesOfParts>
  <Company>RMIT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Amanda McBurney</dc:creator>
  <cp:lastModifiedBy>Jingliang Dong</cp:lastModifiedBy>
  <cp:revision>1051</cp:revision>
  <dcterms:created xsi:type="dcterms:W3CDTF">2008-10-15T00:52:08Z</dcterms:created>
  <dcterms:modified xsi:type="dcterms:W3CDTF">2014-07-05T09:56:50Z</dcterms:modified>
</cp:coreProperties>
</file>